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 id="2147483682" r:id="rId2"/>
    <p:sldMasterId id="2147483683" r:id="rId3"/>
  </p:sldMasterIdLst>
  <p:notesMasterIdLst>
    <p:notesMasterId r:id="rId7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Lst>
  <p:sldSz cx="9144000" cy="5143500" type="screen16x9"/>
  <p:notesSz cx="6858000" cy="9144000"/>
  <p:embeddedFontLst>
    <p:embeddedFont>
      <p:font typeface="Alfa Slab One" panose="02000507050000020004" pitchFamily="2" charset="0"/>
      <p:regular r:id="rId79"/>
    </p:embeddedFont>
    <p:embeddedFont>
      <p:font typeface="Montserrat" pitchFamily="2" charset="77"/>
      <p:regular r:id="rId80"/>
      <p:bold r:id="rId81"/>
      <p:italic r:id="rId82"/>
      <p:boldItalic r:id="rId83"/>
    </p:embeddedFont>
    <p:embeddedFont>
      <p:font typeface="Montserrat ExtraBold" pitchFamily="2" charset="77"/>
      <p:bold r:id="rId84"/>
      <p:boldItalic r:id="rId85"/>
    </p:embeddedFont>
    <p:embeddedFont>
      <p:font typeface="Open Sans" panose="020B0606030504020204" pitchFamily="34" charset="0"/>
      <p:regular r:id="rId86"/>
      <p:bold r:id="rId87"/>
      <p:italic r:id="rId88"/>
      <p:boldItalic r:id="rId89"/>
    </p:embeddedFont>
    <p:embeddedFont>
      <p:font typeface="Open Sans ExtraBold" panose="020B0606030504020204" pitchFamily="34" charset="0"/>
      <p:bold r:id="rId90"/>
      <p:boldItalic r:id="rId91"/>
    </p:embeddedFont>
    <p:embeddedFont>
      <p:font typeface="Proxima Nova" panose="02000506030000020004" pitchFamily="2"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60" d="100"/>
          <a:sy n="160" d="100"/>
        </p:scale>
        <p:origin x="2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font" Target="fonts/font1.fntdata"/><Relationship Id="rId5" Type="http://schemas.openxmlformats.org/officeDocument/2006/relationships/slide" Target="slides/slide2.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9.fntdata"/><Relationship Id="rId61" Type="http://schemas.openxmlformats.org/officeDocument/2006/relationships/slide" Target="slides/slide58.xml"/><Relationship Id="rId82"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5.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cartoquartiers.f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0bb9a8d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40bb9a8d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0bb9a8dd5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0bb9a8dd5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John Snow, médecin à Londres en 1850 croise les données de localisation des fontaines avec les foyers d’épidémie du choléra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0bb9a8dd5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0bb9a8dd5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On peut dire qu’une donnée, de manière très schématique, c’est un enregistrement, un élément que l’on peut représenter de manière numérique. (Il y a aussi les images, vidéos, et textes - plus difficiles à structurer, mais quand même exploitables et analysables).  </a:t>
            </a: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0bb9a8dd5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0bb9a8dd5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Plusieurs nuances, dont voici une partie.</a:t>
            </a:r>
            <a:br>
              <a:rPr lang="fr"/>
            </a:br>
            <a:r>
              <a:rPr lang="fr"/>
              <a:t>L’idée, pour commencer, n’est pas de dire que toutes les données doivent, ni ne peuvent être ouvertes à tous. </a:t>
            </a: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0bb9a8dd5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0bb9a8dd5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0bb9a8dd5_0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0bb9a8dd5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40bb9a8dd5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40bb9a8dd5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Ouverture des premières données à Rennes en 2009 et création de la mission Etalab en 2011</a:t>
            </a: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0bb9a8dd5_0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0bb9a8dd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0bb9a8dd5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0bb9a8dd5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0bb9a8dd5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0bb9a8dd5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0bb9a8dd5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40bb9a8dd5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0bb9a8dd5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0bb9a8dd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40bb9a8dd5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40bb9a8dd5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0bb9a8dd5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0bb9a8dd5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0bb9a8dd5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40bb9a8dd5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0bb9a8dd5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0bb9a8dd5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0efabe760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40efabe76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40efabe760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40efabe76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0bb9a8dd5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40bb9a8dd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0bb9a8dd5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0bb9a8dd5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40bb9a8dd5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40bb9a8dd5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106a3c61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106a3c61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a:t>Localiser les services utilisés et ceux qui ne sont pas utilisés, repenser ses investissements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0bb9a8dd5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0bb9a8dd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0bb9a8dd5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40bb9a8dd5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0bb9a8dd5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0bb9a8dd5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40bb9a8dd5_0_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40bb9a8dd5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40bb9a8dd5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40bb9a8dd5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0bb9a8dd5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40bb9a8dd5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a:t>Correction des données par Here, et âges de décès aberrants (115, 116, 117 ans); à cause de dates de naissances inconnues, et remplacées automatiquement par “01/01/1900” -&gt; aujourd’hui :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40efabe760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40efabe76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a:t>Correction de données à partir d’OSM </a:t>
            </a:r>
            <a:endParaRPr/>
          </a:p>
          <a:p>
            <a:pPr marL="0" lvl="0" indent="0" algn="l" rtl="0">
              <a:lnSpc>
                <a:spcPct val="100000"/>
              </a:lnSpc>
              <a:spcBef>
                <a:spcPts val="0"/>
              </a:spcBef>
              <a:spcAft>
                <a:spcPts val="0"/>
              </a:spcAft>
              <a:buNone/>
            </a:pPr>
            <a:r>
              <a:rPr lang="fr"/>
              <a:t>Même exemple à Nantes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40bb9a8dd5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40bb9a8dd5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0bb9a8dd5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0bb9a8dd5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40bb9a8dd5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40bb9a8dd5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40bb9a8dd5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40bb9a8dd5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0bb9a8dd5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0bb9a8dd5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40bb9a8dd5_0_6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40bb9a8dd5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40bb9a8dd5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40bb9a8dd5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sz="1200">
                <a:solidFill>
                  <a:srgbClr val="333333"/>
                </a:solidFill>
                <a:highlight>
                  <a:srgbClr val="FFFFFF"/>
                </a:highlight>
              </a:rPr>
              <a:t> La ville de Nantes a conçu le projet </a:t>
            </a:r>
            <a:r>
              <a:rPr lang="fr" sz="1200" u="sng">
                <a:solidFill>
                  <a:srgbClr val="4183C4"/>
                </a:solidFill>
                <a:highlight>
                  <a:srgbClr val="FFFFFF"/>
                </a:highlight>
                <a:hlinkClick r:id="rId3"/>
              </a:rPr>
              <a:t>Cartoquartiers</a:t>
            </a:r>
            <a:r>
              <a:rPr lang="fr" sz="1200">
                <a:solidFill>
                  <a:srgbClr val="333333"/>
                </a:solidFill>
                <a:highlight>
                  <a:srgbClr val="FFFFFF"/>
                </a:highlight>
              </a:rPr>
              <a:t> pour que les citoyens puissent cartographier localement les services à leur disposition (recyclage, associations de quartiers, services publics…) afin de mieux valoriser la vie de quartier.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40bb9a8dd5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40bb9a8dd5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40bb9a8dd5_0_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40bb9a8dd5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40bb9a8dd5_0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40bb9a8dd5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Reparler de données partagées et ouvertes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0bb9a8dd5_0_6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40bb9a8dd5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fr">
                <a:latin typeface="Calibri"/>
                <a:ea typeface="Calibri"/>
                <a:cs typeface="Calibri"/>
                <a:sym typeface="Calibri"/>
              </a:rPr>
              <a:t>Open Food Facts base de données libre et ouverte sur les produits alimentaires (composition, qualité nutritionelle…) du monde entier.</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Démarrage 2012.</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Fin 2017, avec la contribution d’environ 7 500 contributeurs/bénévoles, elle est présente dans plus de 150 pays et comptabilise en juin 2018, 593.000 produits dans sa base.</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Les données d’Open Food Facts sont utilisées par au moins une 100e d’applications, sites internet, produits, articles de recherche.</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Impacts du projet : créations de communautés, sujets de recherche, outils pour des militants sur diverses consommations (aspartame, gluten, calories…), notoriétés internationales, partenariat avec des grandes entreprises (Monoprix, Bon à savoir, Fleury Michon…), défis techniques…</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L’association a lancé deux autres bases de données, une dédiée aux produits de beauté et une autre aux produits alimentaires pour les animaux.</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Basée sur des développements informatiques issus du libre, la duplication de sa base passe en mode industriel et l’association annonce en juin 2018 la duplication de 77 000 bases de données sur le même modèle et les mêmes fonctionnalités (crayons de couleurs, les poubelles, les téléphones…).</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 </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A partir de 2016, l’entreprise française Yuka, s’appuie sur la base de données d’Open Food Facts (OFF) et propose une application gratuite pour évaluer la qualité des produits alimentaires.</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Les photos des produits prises par les utilisateurs sont reversées dans la base d’OFF et participent à ses mises à jour et enrichissements. Yuka, de manière simple et ludique, fournit en photographiant le code barre de n’importe quel aliment, sa qualité nutritionnelle, la présence d’additifs et leur nocivité, la qualité biologique globale du produit. L’application est gratuite. L’entreprise se rémunère en proposant des conseils pour améliorer son alimentation.</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En mars 2018, Yucca entre au top 20 de l'App Store et top 10 Google Play avec 15.000 utilisateurs de plus chaque jour, et un total de 2 millions d'utilisateurs. La prise de conscience généralisée de la consommation d’aliments seins associées à des préconisations d’applications comme Yuca ne peut qu’influer sur les actes d’achat. La baisse de consommation des sodas fortement sucrés entre 2016 et 2017 est de l’ordre de 5%.</a:t>
            </a:r>
            <a:endParaRPr>
              <a:latin typeface="Calibri"/>
              <a:ea typeface="Calibri"/>
              <a:cs typeface="Calibri"/>
              <a:sym typeface="Calibri"/>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0efabe760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0efabe76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fr">
                <a:latin typeface="Calibri"/>
                <a:ea typeface="Calibri"/>
                <a:cs typeface="Calibri"/>
                <a:sym typeface="Calibri"/>
              </a:rPr>
              <a:t>Open Food Facts base de données libre et ouverte sur les produits alimentaires (composition, qualité nutritionelle…) du monde entier.</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Démarrage 2012.</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Fin 2017, avec la contribution d’environ 7 500 contributeurs/bénévoles, elle est présente dans plus de 150 pays et comptabilise en juin 2018, 593.000 produits dans sa base.</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Les données d’Open Food Facts sont utilisées par au moins une 100e d’applications, sites internet, produits, articles de recherche.</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Impacts du projet : créations de communautés, sujets de recherche, outils pour des militants sur diverses consommations (aspartame, gluten, calories…), notoriétés internationales, partenariat avec des grandes entreprises (Monoprix, Bon à savoir, Fleury Michon…), défis techniques…</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L’association a lancé deux autres bases de données, une dédiée aux produits de beauté et une autre aux produits alimentaires pour les animaux.</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Basée sur des développements informatiques issus du libre, la duplication de sa base passe en mode industriel et l’association annonce en juin 2018 la duplication de 77 000 bases de données sur le même modèle et les mêmes fonctionnalités (crayons de couleurs, les poubelles, les téléphones…).</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 </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A partir de 2016, l’entreprise française Yuka, s’appuie sur la base de données d’Open Food Facts (OFF) et propose une application gratuite pour évaluer la qualité des produits alimentaires.</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Les photos des produits prises par les utilisateurs sont reversées dans la base d’OFF et participent à ses mises à jour et enrichissements. Yuka, de manière simple et ludique, fournit en photographiant le code barre de n’importe quel aliment, sa qualité nutritionnelle, la présence d’additifs et leur nocivité, la qualité biologique globale du produit. L’application est gratuite. L’entreprise se rémunère en proposant des conseils pour améliorer son alimentation.</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En mars 2018, Yucca entre au top 20 de l'App Store et top 10 Google Play avec 15.000 utilisateurs de plus chaque jour, et un total de 2 millions d'utilisateurs. La prise de conscience généralisée de la consommation d’aliments seins associées à des préconisations d’applications comme Yuca ne peut qu’influer sur les actes d’achat. La baisse de consommation des sodas fortement sucrés entre 2016 et 2017 est de l’ordre de 5%.</a:t>
            </a:r>
            <a:endParaRPr>
              <a:latin typeface="Calibri"/>
              <a:ea typeface="Calibri"/>
              <a:cs typeface="Calibri"/>
              <a:sym typeface="Calibri"/>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40efabe760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40efabe76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fr">
                <a:latin typeface="Calibri"/>
                <a:ea typeface="Calibri"/>
                <a:cs typeface="Calibri"/>
                <a:sym typeface="Calibri"/>
              </a:rPr>
              <a:t>Open Food Facts base de données libre et ouverte sur les produits alimentaires (composition, qualité nutritionelle…) du monde entier.</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Démarrage 2012.</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Fin 2017, avec la contribution d’environ 7 500 contributeurs/bénévoles, elle est présente dans plus de 150 pays et comptabilise en juin 2018, 593.000 produits dans sa base.</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Les données d’Open Food Facts sont utilisées par au moins une 100e d’applications, sites internet, produits, articles de recherche.</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Impacts du projet : créations de communautés, sujets de recherche, outils pour des militants sur diverses consommations (aspartame, gluten, calories…), notoriétés internationales, partenariat avec des grandes entreprises (Monoprix, Bon à savoir, Fleury Michon…), défis techniques…</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L’association a lancé deux autres bases de données, une dédiée aux produits de beauté et une autre aux produits alimentaires pour les animaux.</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Basée sur des développements informatiques issus du libre, la duplication de sa base passe en mode industriel et l’association annonce en juin 2018 la duplication de 77 000 bases de données sur le même modèle et les mêmes fonctionnalités (crayons de couleurs, les poubelles, les téléphones…).</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 </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A partir de 2016, l’entreprise française Yuka, s’appuie sur la base de données d’Open Food Facts (OFF) et propose une application gratuite pour évaluer la qualité des produits alimentaires.</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Les photos des produits prises par les utilisateurs sont reversées dans la base d’OFF et participent à ses mises à jour et enrichissements. Yuka, de manière simple et ludique, fournit en photographiant le code barre de n’importe quel aliment, sa qualité nutritionnelle, la présence d’additifs et leur nocivité, la qualité biologique globale du produit. L’application est gratuite. L’entreprise se rémunère en proposant des conseils pour améliorer son alimentation.</a:t>
            </a:r>
            <a:endParaRPr>
              <a:latin typeface="Calibri"/>
              <a:ea typeface="Calibri"/>
              <a:cs typeface="Calibri"/>
              <a:sym typeface="Calibri"/>
            </a:endParaRPr>
          </a:p>
          <a:p>
            <a:pPr marL="0" lvl="0" indent="0" algn="just" rtl="0">
              <a:lnSpc>
                <a:spcPct val="115000"/>
              </a:lnSpc>
              <a:spcBef>
                <a:spcPts val="0"/>
              </a:spcBef>
              <a:spcAft>
                <a:spcPts val="0"/>
              </a:spcAft>
              <a:buNone/>
            </a:pPr>
            <a:r>
              <a:rPr lang="fr">
                <a:latin typeface="Calibri"/>
                <a:ea typeface="Calibri"/>
                <a:cs typeface="Calibri"/>
                <a:sym typeface="Calibri"/>
              </a:rPr>
              <a:t>En mars 2018, Yucca entre au top 20 de l'App Store et top 10 Google Play avec 15.000 utilisateurs de plus chaque jour, et un total de 2 millions d'utilisateurs. La prise de conscience généralisée de la consommation d’aliments seins associées à des préconisations d’applications comme Yuca ne peut qu’influer sur les actes d’achat. La baisse de consommation des sodas fortement sucrés entre 2016 et 2017 est de l’ordre de 5%.</a:t>
            </a:r>
            <a:endParaRPr>
              <a:latin typeface="Calibri"/>
              <a:ea typeface="Calibri"/>
              <a:cs typeface="Calibri"/>
              <a:sym typeface="Calibri"/>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40bb9a8dd5_0_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40bb9a8dd5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40bb9a8dd5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40bb9a8dd5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0bb9a8dd5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0bb9a8dd5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40bb9a8dd5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40bb9a8dd5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40bb9a8dd5_0_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40bb9a8dd5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40efabe7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40efabe7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40efabe76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40efabe76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4106a3c61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4106a3c61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a:t>Une enquête peu lisible par l’ensemble des acteurs et peu partagée. Seulement certains bureaux d’études y ont accès et savent traiter ce format (CERTU).</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40bb9a8dd5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40bb9a8dd5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40bb9a8dd5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40bb9a8dd5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40bb9a8dd5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40bb9a8dd5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40bb9a8dd5_0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40bb9a8dd5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fr"/>
              <a:t>beaucoup de chiffres sur la data et les marchés espérés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40bb9a8dd5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40bb9a8dd5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0bb9a8dd5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0bb9a8dd5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0bb9a8dd5_0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0bb9a8dd5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40efabe76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40efabe76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40efabe76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40efabe76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40bb9a8dd5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40bb9a8dd5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40bb9a8dd5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40bb9a8dd5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0bb9a8dd5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40bb9a8dd5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40bb9a8dd5_0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40bb9a8dd5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0bb9a8dd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40bb9a8dd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40bb9a8dd5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40bb9a8dd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40bb9a8dd5_0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40bb9a8dd5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0bb9a8dd5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0bb9a8dd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Commencer par ce que n’est pas la “data” : voici une information. </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0bb9a8dd5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40bb9a8dd5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40bb9a8dd5_0_7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40bb9a8dd5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a:t>Gobeebikes archivait les données sur les vélos en libre service pour choisir où implanter leur service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4106a3c61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4106a3c61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4106a3c61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4106a3c61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40bb9a8dd5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40bb9a8dd5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0bb9a8dd5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0bb9a8dd5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On peut dire qu’une donnée, de manière très schématique, c’est un enregistrement, un élément que l’on peut représenter de manière numérique. (Il y a aussi les images, vidéos, et textes - plus difficiles à structurer, mais quand même exploitables et analysables).  </a:t>
            </a: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0bb9a8dd5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0bb9a8dd5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On peut dire qu’une donnée, de manière très schématique, c’est un enregistrement, un élément que l’on peut représenter de manière numérique. (Il y a aussi les images, vidéos, et textes - plus difficiles à structurer, mais quand même exploitables et analysables).  </a:t>
            </a: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AF3EE"/>
        </a:solidFill>
        <a:effectLst/>
      </p:bgPr>
    </p:bg>
    <p:spTree>
      <p:nvGrpSpPr>
        <p:cNvPr id="1" name="Shape 55"/>
        <p:cNvGrpSpPr/>
        <p:nvPr/>
      </p:nvGrpSpPr>
      <p:grpSpPr>
        <a:xfrm>
          <a:off x="0" y="0"/>
          <a:ext cx="0" cy="0"/>
          <a:chOff x="0" y="0"/>
          <a:chExt cx="0" cy="0"/>
        </a:xfrm>
      </p:grpSpPr>
      <p:cxnSp>
        <p:nvCxnSpPr>
          <p:cNvPr id="56" name="Google Shape;56;p14"/>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Google Shape;57;p14"/>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Clr>
                <a:srgbClr val="FA525C"/>
              </a:buClr>
              <a:buSzPts val="5400"/>
              <a:buNone/>
              <a:defRPr sz="5400">
                <a:solidFill>
                  <a:srgbClr val="FA525C"/>
                </a:solidFill>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58" name="Google Shape;58;p14"/>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18313A"/>
              </a:buClr>
              <a:buSzPts val="2400"/>
              <a:buNone/>
              <a:defRPr sz="2400">
                <a:solidFill>
                  <a:srgbClr val="18313A"/>
                </a:solidFill>
              </a:defRPr>
            </a:lvl1pPr>
            <a:lvl2pPr lvl="1" algn="ctr" rtl="0">
              <a:lnSpc>
                <a:spcPct val="100000"/>
              </a:lnSpc>
              <a:spcBef>
                <a:spcPts val="0"/>
              </a:spcBef>
              <a:spcAft>
                <a:spcPts val="0"/>
              </a:spcAft>
              <a:buClr>
                <a:srgbClr val="18313A"/>
              </a:buClr>
              <a:buSzPts val="2400"/>
              <a:buNone/>
              <a:defRPr sz="2400">
                <a:solidFill>
                  <a:srgbClr val="18313A"/>
                </a:solidFill>
              </a:defRPr>
            </a:lvl2pPr>
            <a:lvl3pPr lvl="2" algn="ctr" rtl="0">
              <a:lnSpc>
                <a:spcPct val="100000"/>
              </a:lnSpc>
              <a:spcBef>
                <a:spcPts val="0"/>
              </a:spcBef>
              <a:spcAft>
                <a:spcPts val="0"/>
              </a:spcAft>
              <a:buClr>
                <a:srgbClr val="18313A"/>
              </a:buClr>
              <a:buSzPts val="2400"/>
              <a:buNone/>
              <a:defRPr sz="2400">
                <a:solidFill>
                  <a:srgbClr val="18313A"/>
                </a:solidFill>
              </a:defRPr>
            </a:lvl3pPr>
            <a:lvl4pPr lvl="3" algn="ctr" rtl="0">
              <a:lnSpc>
                <a:spcPct val="100000"/>
              </a:lnSpc>
              <a:spcBef>
                <a:spcPts val="0"/>
              </a:spcBef>
              <a:spcAft>
                <a:spcPts val="0"/>
              </a:spcAft>
              <a:buClr>
                <a:srgbClr val="18313A"/>
              </a:buClr>
              <a:buSzPts val="2400"/>
              <a:buNone/>
              <a:defRPr sz="2400">
                <a:solidFill>
                  <a:srgbClr val="18313A"/>
                </a:solidFill>
              </a:defRPr>
            </a:lvl4pPr>
            <a:lvl5pPr lvl="4" algn="ctr" rtl="0">
              <a:lnSpc>
                <a:spcPct val="100000"/>
              </a:lnSpc>
              <a:spcBef>
                <a:spcPts val="0"/>
              </a:spcBef>
              <a:spcAft>
                <a:spcPts val="0"/>
              </a:spcAft>
              <a:buClr>
                <a:srgbClr val="18313A"/>
              </a:buClr>
              <a:buSzPts val="2400"/>
              <a:buNone/>
              <a:defRPr sz="2400">
                <a:solidFill>
                  <a:srgbClr val="18313A"/>
                </a:solidFill>
              </a:defRPr>
            </a:lvl5pPr>
            <a:lvl6pPr lvl="5" algn="ctr" rtl="0">
              <a:lnSpc>
                <a:spcPct val="100000"/>
              </a:lnSpc>
              <a:spcBef>
                <a:spcPts val="0"/>
              </a:spcBef>
              <a:spcAft>
                <a:spcPts val="0"/>
              </a:spcAft>
              <a:buClr>
                <a:srgbClr val="18313A"/>
              </a:buClr>
              <a:buSzPts val="2400"/>
              <a:buNone/>
              <a:defRPr sz="2400">
                <a:solidFill>
                  <a:srgbClr val="18313A"/>
                </a:solidFill>
              </a:defRPr>
            </a:lvl6pPr>
            <a:lvl7pPr lvl="6" algn="ctr" rtl="0">
              <a:lnSpc>
                <a:spcPct val="100000"/>
              </a:lnSpc>
              <a:spcBef>
                <a:spcPts val="0"/>
              </a:spcBef>
              <a:spcAft>
                <a:spcPts val="0"/>
              </a:spcAft>
              <a:buClr>
                <a:srgbClr val="18313A"/>
              </a:buClr>
              <a:buSzPts val="2400"/>
              <a:buNone/>
              <a:defRPr sz="2400">
                <a:solidFill>
                  <a:srgbClr val="18313A"/>
                </a:solidFill>
              </a:defRPr>
            </a:lvl7pPr>
            <a:lvl8pPr lvl="7" algn="ctr" rtl="0">
              <a:lnSpc>
                <a:spcPct val="100000"/>
              </a:lnSpc>
              <a:spcBef>
                <a:spcPts val="0"/>
              </a:spcBef>
              <a:spcAft>
                <a:spcPts val="0"/>
              </a:spcAft>
              <a:buClr>
                <a:srgbClr val="18313A"/>
              </a:buClr>
              <a:buSzPts val="2400"/>
              <a:buNone/>
              <a:defRPr sz="2400">
                <a:solidFill>
                  <a:srgbClr val="18313A"/>
                </a:solidFill>
              </a:defRPr>
            </a:lvl8pPr>
            <a:lvl9pPr lvl="8" algn="ctr" rtl="0">
              <a:lnSpc>
                <a:spcPct val="100000"/>
              </a:lnSpc>
              <a:spcBef>
                <a:spcPts val="0"/>
              </a:spcBef>
              <a:spcAft>
                <a:spcPts val="0"/>
              </a:spcAft>
              <a:buClr>
                <a:srgbClr val="18313A"/>
              </a:buClr>
              <a:buSzPts val="2400"/>
              <a:buNone/>
              <a:defRPr sz="2400">
                <a:solidFill>
                  <a:srgbClr val="18313A"/>
                </a:solidFill>
              </a:defRPr>
            </a:lvl9pPr>
          </a:lstStyle>
          <a:p>
            <a:endParaRPr/>
          </a:p>
        </p:txBody>
      </p:sp>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1D3139"/>
        </a:solid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Google Shape;70;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9"/>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18313A"/>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rgbClr val="FAF3EE"/>
              </a:buClr>
              <a:buSzPts val="4800"/>
              <a:buNone/>
              <a:defRPr sz="4800">
                <a:solidFill>
                  <a:srgbClr val="FAF3EE"/>
                </a:solidFill>
              </a:defRPr>
            </a:lvl1pPr>
            <a:lvl2pPr lvl="1" rtl="0">
              <a:spcBef>
                <a:spcPts val="0"/>
              </a:spcBef>
              <a:spcAft>
                <a:spcPts val="0"/>
              </a:spcAft>
              <a:buClr>
                <a:srgbClr val="FAF3EE"/>
              </a:buClr>
              <a:buSzPts val="4800"/>
              <a:buNone/>
              <a:defRPr sz="4800">
                <a:solidFill>
                  <a:srgbClr val="FAF3EE"/>
                </a:solidFill>
              </a:defRPr>
            </a:lvl2pPr>
            <a:lvl3pPr lvl="2" rtl="0">
              <a:spcBef>
                <a:spcPts val="0"/>
              </a:spcBef>
              <a:spcAft>
                <a:spcPts val="0"/>
              </a:spcAft>
              <a:buClr>
                <a:srgbClr val="FAF3EE"/>
              </a:buClr>
              <a:buSzPts val="4800"/>
              <a:buNone/>
              <a:defRPr sz="4800">
                <a:solidFill>
                  <a:srgbClr val="FAF3EE"/>
                </a:solidFill>
              </a:defRPr>
            </a:lvl3pPr>
            <a:lvl4pPr lvl="3" rtl="0">
              <a:spcBef>
                <a:spcPts val="0"/>
              </a:spcBef>
              <a:spcAft>
                <a:spcPts val="0"/>
              </a:spcAft>
              <a:buClr>
                <a:srgbClr val="FAF3EE"/>
              </a:buClr>
              <a:buSzPts val="4800"/>
              <a:buNone/>
              <a:defRPr sz="4800">
                <a:solidFill>
                  <a:srgbClr val="FAF3EE"/>
                </a:solidFill>
              </a:defRPr>
            </a:lvl4pPr>
            <a:lvl5pPr lvl="4" rtl="0">
              <a:spcBef>
                <a:spcPts val="0"/>
              </a:spcBef>
              <a:spcAft>
                <a:spcPts val="0"/>
              </a:spcAft>
              <a:buClr>
                <a:srgbClr val="FAF3EE"/>
              </a:buClr>
              <a:buSzPts val="4800"/>
              <a:buNone/>
              <a:defRPr sz="4800">
                <a:solidFill>
                  <a:srgbClr val="FAF3EE"/>
                </a:solidFill>
              </a:defRPr>
            </a:lvl5pPr>
            <a:lvl6pPr lvl="5" rtl="0">
              <a:spcBef>
                <a:spcPts val="0"/>
              </a:spcBef>
              <a:spcAft>
                <a:spcPts val="0"/>
              </a:spcAft>
              <a:buClr>
                <a:srgbClr val="FAF3EE"/>
              </a:buClr>
              <a:buSzPts val="4800"/>
              <a:buNone/>
              <a:defRPr sz="4800">
                <a:solidFill>
                  <a:srgbClr val="FAF3EE"/>
                </a:solidFill>
              </a:defRPr>
            </a:lvl6pPr>
            <a:lvl7pPr lvl="6" rtl="0">
              <a:spcBef>
                <a:spcPts val="0"/>
              </a:spcBef>
              <a:spcAft>
                <a:spcPts val="0"/>
              </a:spcAft>
              <a:buClr>
                <a:srgbClr val="FAF3EE"/>
              </a:buClr>
              <a:buSzPts val="4800"/>
              <a:buNone/>
              <a:defRPr sz="4800">
                <a:solidFill>
                  <a:srgbClr val="FAF3EE"/>
                </a:solidFill>
              </a:defRPr>
            </a:lvl7pPr>
            <a:lvl8pPr lvl="7" rtl="0">
              <a:spcBef>
                <a:spcPts val="0"/>
              </a:spcBef>
              <a:spcAft>
                <a:spcPts val="0"/>
              </a:spcAft>
              <a:buClr>
                <a:srgbClr val="FAF3EE"/>
              </a:buClr>
              <a:buSzPts val="4800"/>
              <a:buNone/>
              <a:defRPr sz="4800">
                <a:solidFill>
                  <a:srgbClr val="FAF3EE"/>
                </a:solidFill>
              </a:defRPr>
            </a:lvl8pPr>
            <a:lvl9pPr lvl="8" rtl="0">
              <a:spcBef>
                <a:spcPts val="0"/>
              </a:spcBef>
              <a:spcAft>
                <a:spcPts val="0"/>
              </a:spcAft>
              <a:buClr>
                <a:srgbClr val="FAF3EE"/>
              </a:buClr>
              <a:buSzPts val="4800"/>
              <a:buNone/>
              <a:defRPr sz="4800">
                <a:solidFill>
                  <a:srgbClr val="FAF3EE"/>
                </a:solidFill>
              </a:defRPr>
            </a:lvl9pPr>
          </a:lstStyle>
          <a:p>
            <a:endParaRPr/>
          </a:p>
        </p:txBody>
      </p:sp>
      <p:sp>
        <p:nvSpPr>
          <p:cNvPr id="81" name="Google Shape;8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1"/>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Google Shape;85;p21"/>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21"/>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91" name="Google Shape;9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Google Shape;93;p2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a:solidFill>
                  <a:schemeClr val="dk1"/>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94" name="Google Shape;94;p23"/>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5" name="Google Shape;9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AF3EE"/>
        </a:solidFill>
        <a:effectLst/>
      </p:bgPr>
    </p:bg>
    <p:spTree>
      <p:nvGrpSpPr>
        <p:cNvPr id="1" name="Shape 103"/>
        <p:cNvGrpSpPr/>
        <p:nvPr/>
      </p:nvGrpSpPr>
      <p:grpSpPr>
        <a:xfrm>
          <a:off x="0" y="0"/>
          <a:ext cx="0" cy="0"/>
          <a:chOff x="0" y="0"/>
          <a:chExt cx="0" cy="0"/>
        </a:xfrm>
      </p:grpSpPr>
      <p:cxnSp>
        <p:nvCxnSpPr>
          <p:cNvPr id="104" name="Google Shape;104;p2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05" name="Google Shape;105;p26"/>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Clr>
                <a:srgbClr val="FA525C"/>
              </a:buClr>
              <a:buSzPts val="5400"/>
              <a:buFont typeface="Montserrat ExtraBold"/>
              <a:buNone/>
              <a:defRPr sz="5400">
                <a:solidFill>
                  <a:srgbClr val="FA525C"/>
                </a:solidFill>
                <a:latin typeface="Montserrat ExtraBold"/>
                <a:ea typeface="Montserrat ExtraBold"/>
                <a:cs typeface="Montserrat ExtraBold"/>
                <a:sym typeface="Montserrat ExtraBold"/>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106" name="Google Shape;106;p26"/>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18313A"/>
              </a:buClr>
              <a:buSzPts val="2400"/>
              <a:buNone/>
              <a:defRPr sz="2400">
                <a:solidFill>
                  <a:srgbClr val="18313A"/>
                </a:solidFill>
              </a:defRPr>
            </a:lvl1pPr>
            <a:lvl2pPr lvl="1" algn="ctr" rtl="0">
              <a:lnSpc>
                <a:spcPct val="100000"/>
              </a:lnSpc>
              <a:spcBef>
                <a:spcPts val="0"/>
              </a:spcBef>
              <a:spcAft>
                <a:spcPts val="0"/>
              </a:spcAft>
              <a:buClr>
                <a:srgbClr val="18313A"/>
              </a:buClr>
              <a:buSzPts val="2400"/>
              <a:buNone/>
              <a:defRPr sz="2400">
                <a:solidFill>
                  <a:srgbClr val="18313A"/>
                </a:solidFill>
              </a:defRPr>
            </a:lvl2pPr>
            <a:lvl3pPr lvl="2" algn="ctr" rtl="0">
              <a:lnSpc>
                <a:spcPct val="100000"/>
              </a:lnSpc>
              <a:spcBef>
                <a:spcPts val="0"/>
              </a:spcBef>
              <a:spcAft>
                <a:spcPts val="0"/>
              </a:spcAft>
              <a:buClr>
                <a:srgbClr val="18313A"/>
              </a:buClr>
              <a:buSzPts val="2400"/>
              <a:buNone/>
              <a:defRPr sz="2400">
                <a:solidFill>
                  <a:srgbClr val="18313A"/>
                </a:solidFill>
              </a:defRPr>
            </a:lvl3pPr>
            <a:lvl4pPr lvl="3" algn="ctr" rtl="0">
              <a:lnSpc>
                <a:spcPct val="100000"/>
              </a:lnSpc>
              <a:spcBef>
                <a:spcPts val="0"/>
              </a:spcBef>
              <a:spcAft>
                <a:spcPts val="0"/>
              </a:spcAft>
              <a:buClr>
                <a:srgbClr val="18313A"/>
              </a:buClr>
              <a:buSzPts val="2400"/>
              <a:buNone/>
              <a:defRPr sz="2400">
                <a:solidFill>
                  <a:srgbClr val="18313A"/>
                </a:solidFill>
              </a:defRPr>
            </a:lvl4pPr>
            <a:lvl5pPr lvl="4" algn="ctr" rtl="0">
              <a:lnSpc>
                <a:spcPct val="100000"/>
              </a:lnSpc>
              <a:spcBef>
                <a:spcPts val="0"/>
              </a:spcBef>
              <a:spcAft>
                <a:spcPts val="0"/>
              </a:spcAft>
              <a:buClr>
                <a:srgbClr val="18313A"/>
              </a:buClr>
              <a:buSzPts val="2400"/>
              <a:buNone/>
              <a:defRPr sz="2400">
                <a:solidFill>
                  <a:srgbClr val="18313A"/>
                </a:solidFill>
              </a:defRPr>
            </a:lvl5pPr>
            <a:lvl6pPr lvl="5" algn="ctr" rtl="0">
              <a:lnSpc>
                <a:spcPct val="100000"/>
              </a:lnSpc>
              <a:spcBef>
                <a:spcPts val="0"/>
              </a:spcBef>
              <a:spcAft>
                <a:spcPts val="0"/>
              </a:spcAft>
              <a:buClr>
                <a:srgbClr val="18313A"/>
              </a:buClr>
              <a:buSzPts val="2400"/>
              <a:buNone/>
              <a:defRPr sz="2400">
                <a:solidFill>
                  <a:srgbClr val="18313A"/>
                </a:solidFill>
              </a:defRPr>
            </a:lvl6pPr>
            <a:lvl7pPr lvl="6" algn="ctr" rtl="0">
              <a:lnSpc>
                <a:spcPct val="100000"/>
              </a:lnSpc>
              <a:spcBef>
                <a:spcPts val="0"/>
              </a:spcBef>
              <a:spcAft>
                <a:spcPts val="0"/>
              </a:spcAft>
              <a:buClr>
                <a:srgbClr val="18313A"/>
              </a:buClr>
              <a:buSzPts val="2400"/>
              <a:buNone/>
              <a:defRPr sz="2400">
                <a:solidFill>
                  <a:srgbClr val="18313A"/>
                </a:solidFill>
              </a:defRPr>
            </a:lvl7pPr>
            <a:lvl8pPr lvl="7" algn="ctr" rtl="0">
              <a:lnSpc>
                <a:spcPct val="100000"/>
              </a:lnSpc>
              <a:spcBef>
                <a:spcPts val="0"/>
              </a:spcBef>
              <a:spcAft>
                <a:spcPts val="0"/>
              </a:spcAft>
              <a:buClr>
                <a:srgbClr val="18313A"/>
              </a:buClr>
              <a:buSzPts val="2400"/>
              <a:buNone/>
              <a:defRPr sz="2400">
                <a:solidFill>
                  <a:srgbClr val="18313A"/>
                </a:solidFill>
              </a:defRPr>
            </a:lvl8pPr>
            <a:lvl9pPr lvl="8" algn="ctr" rtl="0">
              <a:lnSpc>
                <a:spcPct val="100000"/>
              </a:lnSpc>
              <a:spcBef>
                <a:spcPts val="0"/>
              </a:spcBef>
              <a:spcAft>
                <a:spcPts val="0"/>
              </a:spcAft>
              <a:buClr>
                <a:srgbClr val="18313A"/>
              </a:buClr>
              <a:buSzPts val="2400"/>
              <a:buNone/>
              <a:defRPr sz="2400">
                <a:solidFill>
                  <a:srgbClr val="18313A"/>
                </a:solidFill>
              </a:defRPr>
            </a:lvl9pPr>
          </a:lstStyle>
          <a:p>
            <a:endParaRPr/>
          </a:p>
        </p:txBody>
      </p:sp>
      <p:sp>
        <p:nvSpPr>
          <p:cNvPr id="107" name="Google Shape;10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1D3139"/>
        </a:solid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Font typeface="Montserrat ExtraBold"/>
              <a:buNone/>
              <a:defRPr sz="6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a:p>
        </p:txBody>
      </p:sp>
      <p:sp>
        <p:nvSpPr>
          <p:cNvPr id="110" name="Google Shape;11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1"/>
        <p:cNvGrpSpPr/>
        <p:nvPr/>
      </p:nvGrpSpPr>
      <p:grpSpPr>
        <a:xfrm>
          <a:off x="0" y="0"/>
          <a:ext cx="0" cy="0"/>
          <a:chOff x="0" y="0"/>
          <a:chExt cx="0" cy="0"/>
        </a:xfrm>
      </p:grpSpPr>
      <p:sp>
        <p:nvSpPr>
          <p:cNvPr id="112" name="Google Shape;11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Font typeface="Montserrat ExtraBold"/>
              <a:buNone/>
              <a:defRPr>
                <a:latin typeface="Montserrat ExtraBold"/>
                <a:ea typeface="Montserrat ExtraBold"/>
                <a:cs typeface="Montserrat ExtraBold"/>
                <a:sym typeface="Montserrat ExtraBol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Proxima Nova"/>
              <a:buChar char="●"/>
              <a:defRPr>
                <a:latin typeface="Proxima Nova"/>
                <a:ea typeface="Proxima Nova"/>
                <a:cs typeface="Proxima Nova"/>
                <a:sym typeface="Proxima Nova"/>
              </a:defRPr>
            </a:lvl1pPr>
            <a:lvl2pPr marL="914400" lvl="1" indent="-317500" rtl="0">
              <a:spcBef>
                <a:spcPts val="1600"/>
              </a:spcBef>
              <a:spcAft>
                <a:spcPts val="0"/>
              </a:spcAft>
              <a:buSzPts val="1400"/>
              <a:buFont typeface="Proxima Nova"/>
              <a:buChar char="○"/>
              <a:defRPr>
                <a:latin typeface="Proxima Nova"/>
                <a:ea typeface="Proxima Nova"/>
                <a:cs typeface="Proxima Nova"/>
                <a:sym typeface="Proxima Nova"/>
              </a:defRPr>
            </a:lvl2pPr>
            <a:lvl3pPr marL="1371600" lvl="2" indent="-317500" rtl="0">
              <a:spcBef>
                <a:spcPts val="1600"/>
              </a:spcBef>
              <a:spcAft>
                <a:spcPts val="0"/>
              </a:spcAft>
              <a:buSzPts val="1400"/>
              <a:buFont typeface="Proxima Nova"/>
              <a:buChar char="■"/>
              <a:defRPr>
                <a:latin typeface="Proxima Nova"/>
                <a:ea typeface="Proxima Nova"/>
                <a:cs typeface="Proxima Nova"/>
                <a:sym typeface="Proxima Nova"/>
              </a:defRPr>
            </a:lvl3pPr>
            <a:lvl4pPr marL="1828800" lvl="3" indent="-317500" rtl="0">
              <a:spcBef>
                <a:spcPts val="1600"/>
              </a:spcBef>
              <a:spcAft>
                <a:spcPts val="0"/>
              </a:spcAft>
              <a:buSzPts val="1400"/>
              <a:buFont typeface="Proxima Nova"/>
              <a:buChar char="●"/>
              <a:defRPr>
                <a:latin typeface="Proxima Nova"/>
                <a:ea typeface="Proxima Nova"/>
                <a:cs typeface="Proxima Nova"/>
                <a:sym typeface="Proxima Nova"/>
              </a:defRPr>
            </a:lvl4pPr>
            <a:lvl5pPr marL="2286000" lvl="4" indent="-317500" rtl="0">
              <a:spcBef>
                <a:spcPts val="1600"/>
              </a:spcBef>
              <a:spcAft>
                <a:spcPts val="0"/>
              </a:spcAft>
              <a:buSzPts val="1400"/>
              <a:buFont typeface="Proxima Nova"/>
              <a:buChar char="○"/>
              <a:defRPr>
                <a:latin typeface="Proxima Nova"/>
                <a:ea typeface="Proxima Nova"/>
                <a:cs typeface="Proxima Nova"/>
                <a:sym typeface="Proxima Nova"/>
              </a:defRPr>
            </a:lvl5pPr>
            <a:lvl6pPr marL="2743200" lvl="5" indent="-317500" rtl="0">
              <a:spcBef>
                <a:spcPts val="1600"/>
              </a:spcBef>
              <a:spcAft>
                <a:spcPts val="0"/>
              </a:spcAft>
              <a:buSzPts val="1400"/>
              <a:buFont typeface="Proxima Nova"/>
              <a:buChar char="■"/>
              <a:defRPr>
                <a:latin typeface="Proxima Nova"/>
                <a:ea typeface="Proxima Nova"/>
                <a:cs typeface="Proxima Nova"/>
                <a:sym typeface="Proxima Nova"/>
              </a:defRPr>
            </a:lvl6pPr>
            <a:lvl7pPr marL="3200400" lvl="6" indent="-317500" rtl="0">
              <a:spcBef>
                <a:spcPts val="1600"/>
              </a:spcBef>
              <a:spcAft>
                <a:spcPts val="0"/>
              </a:spcAft>
              <a:buSzPts val="1400"/>
              <a:buFont typeface="Proxima Nova"/>
              <a:buChar char="●"/>
              <a:defRPr>
                <a:latin typeface="Proxima Nova"/>
                <a:ea typeface="Proxima Nova"/>
                <a:cs typeface="Proxima Nova"/>
                <a:sym typeface="Proxima Nova"/>
              </a:defRPr>
            </a:lvl7pPr>
            <a:lvl8pPr marL="3657600" lvl="7" indent="-317500" rtl="0">
              <a:spcBef>
                <a:spcPts val="1600"/>
              </a:spcBef>
              <a:spcAft>
                <a:spcPts val="0"/>
              </a:spcAft>
              <a:buSzPts val="1400"/>
              <a:buFont typeface="Proxima Nova"/>
              <a:buChar char="○"/>
              <a:defRPr>
                <a:latin typeface="Proxima Nova"/>
                <a:ea typeface="Proxima Nova"/>
                <a:cs typeface="Proxima Nova"/>
                <a:sym typeface="Proxima Nova"/>
              </a:defRPr>
            </a:lvl8pPr>
            <a:lvl9pPr marL="4114800" lvl="8" indent="-317500" rtl="0">
              <a:spcBef>
                <a:spcPts val="1600"/>
              </a:spcBef>
              <a:spcAft>
                <a:spcPts val="1600"/>
              </a:spcAft>
              <a:buSzPts val="1400"/>
              <a:buFont typeface="Proxima Nova"/>
              <a:buChar char="■"/>
              <a:defRPr>
                <a:latin typeface="Proxima Nova"/>
                <a:ea typeface="Proxima Nova"/>
                <a:cs typeface="Proxima Nova"/>
                <a:sym typeface="Proxima Nova"/>
              </a:defRPr>
            </a:lvl9pPr>
          </a:lstStyle>
          <a:p>
            <a:endParaRPr/>
          </a:p>
        </p:txBody>
      </p:sp>
      <p:sp>
        <p:nvSpPr>
          <p:cNvPr id="114" name="Google Shape;11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5"/>
        <p:cNvGrpSpPr/>
        <p:nvPr/>
      </p:nvGrpSpPr>
      <p:grpSpPr>
        <a:xfrm>
          <a:off x="0" y="0"/>
          <a:ext cx="0" cy="0"/>
          <a:chOff x="0" y="0"/>
          <a:chExt cx="0" cy="0"/>
        </a:xfrm>
      </p:grpSpPr>
      <p:sp>
        <p:nvSpPr>
          <p:cNvPr id="116" name="Google Shape;11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8" name="Google Shape;118;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9" name="Google Shape;11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3"/>
        <p:cNvGrpSpPr/>
        <p:nvPr/>
      </p:nvGrpSpPr>
      <p:grpSpPr>
        <a:xfrm>
          <a:off x="0" y="0"/>
          <a:ext cx="0" cy="0"/>
          <a:chOff x="0" y="0"/>
          <a:chExt cx="0" cy="0"/>
        </a:xfrm>
      </p:grpSpPr>
      <p:sp>
        <p:nvSpPr>
          <p:cNvPr id="124" name="Google Shape;124;p31"/>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5" name="Google Shape;125;p31"/>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6" name="Google Shape;12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18313A"/>
        </a:solidFill>
        <a:effectLst/>
      </p:bgPr>
    </p:bg>
    <p:spTree>
      <p:nvGrpSpPr>
        <p:cNvPr id="1" name="Shape 127"/>
        <p:cNvGrpSpPr/>
        <p:nvPr/>
      </p:nvGrpSpPr>
      <p:grpSpPr>
        <a:xfrm>
          <a:off x="0" y="0"/>
          <a:ext cx="0" cy="0"/>
          <a:chOff x="0" y="0"/>
          <a:chExt cx="0" cy="0"/>
        </a:xfrm>
      </p:grpSpPr>
      <p:sp>
        <p:nvSpPr>
          <p:cNvPr id="128" name="Google Shape;128;p32"/>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rgbClr val="FAF3EE"/>
              </a:buClr>
              <a:buSzPts val="4800"/>
              <a:buNone/>
              <a:defRPr sz="4800">
                <a:solidFill>
                  <a:srgbClr val="FAF3EE"/>
                </a:solidFill>
              </a:defRPr>
            </a:lvl1pPr>
            <a:lvl2pPr lvl="1" rtl="0">
              <a:spcBef>
                <a:spcPts val="0"/>
              </a:spcBef>
              <a:spcAft>
                <a:spcPts val="0"/>
              </a:spcAft>
              <a:buClr>
                <a:srgbClr val="FAF3EE"/>
              </a:buClr>
              <a:buSzPts val="4800"/>
              <a:buNone/>
              <a:defRPr sz="4800">
                <a:solidFill>
                  <a:srgbClr val="FAF3EE"/>
                </a:solidFill>
              </a:defRPr>
            </a:lvl2pPr>
            <a:lvl3pPr lvl="2" rtl="0">
              <a:spcBef>
                <a:spcPts val="0"/>
              </a:spcBef>
              <a:spcAft>
                <a:spcPts val="0"/>
              </a:spcAft>
              <a:buClr>
                <a:srgbClr val="FAF3EE"/>
              </a:buClr>
              <a:buSzPts val="4800"/>
              <a:buNone/>
              <a:defRPr sz="4800">
                <a:solidFill>
                  <a:srgbClr val="FAF3EE"/>
                </a:solidFill>
              </a:defRPr>
            </a:lvl3pPr>
            <a:lvl4pPr lvl="3" rtl="0">
              <a:spcBef>
                <a:spcPts val="0"/>
              </a:spcBef>
              <a:spcAft>
                <a:spcPts val="0"/>
              </a:spcAft>
              <a:buClr>
                <a:srgbClr val="FAF3EE"/>
              </a:buClr>
              <a:buSzPts val="4800"/>
              <a:buNone/>
              <a:defRPr sz="4800">
                <a:solidFill>
                  <a:srgbClr val="FAF3EE"/>
                </a:solidFill>
              </a:defRPr>
            </a:lvl4pPr>
            <a:lvl5pPr lvl="4" rtl="0">
              <a:spcBef>
                <a:spcPts val="0"/>
              </a:spcBef>
              <a:spcAft>
                <a:spcPts val="0"/>
              </a:spcAft>
              <a:buClr>
                <a:srgbClr val="FAF3EE"/>
              </a:buClr>
              <a:buSzPts val="4800"/>
              <a:buNone/>
              <a:defRPr sz="4800">
                <a:solidFill>
                  <a:srgbClr val="FAF3EE"/>
                </a:solidFill>
              </a:defRPr>
            </a:lvl5pPr>
            <a:lvl6pPr lvl="5" rtl="0">
              <a:spcBef>
                <a:spcPts val="0"/>
              </a:spcBef>
              <a:spcAft>
                <a:spcPts val="0"/>
              </a:spcAft>
              <a:buClr>
                <a:srgbClr val="FAF3EE"/>
              </a:buClr>
              <a:buSzPts val="4800"/>
              <a:buNone/>
              <a:defRPr sz="4800">
                <a:solidFill>
                  <a:srgbClr val="FAF3EE"/>
                </a:solidFill>
              </a:defRPr>
            </a:lvl6pPr>
            <a:lvl7pPr lvl="6" rtl="0">
              <a:spcBef>
                <a:spcPts val="0"/>
              </a:spcBef>
              <a:spcAft>
                <a:spcPts val="0"/>
              </a:spcAft>
              <a:buClr>
                <a:srgbClr val="FAF3EE"/>
              </a:buClr>
              <a:buSzPts val="4800"/>
              <a:buNone/>
              <a:defRPr sz="4800">
                <a:solidFill>
                  <a:srgbClr val="FAF3EE"/>
                </a:solidFill>
              </a:defRPr>
            </a:lvl7pPr>
            <a:lvl8pPr lvl="7" rtl="0">
              <a:spcBef>
                <a:spcPts val="0"/>
              </a:spcBef>
              <a:spcAft>
                <a:spcPts val="0"/>
              </a:spcAft>
              <a:buClr>
                <a:srgbClr val="FAF3EE"/>
              </a:buClr>
              <a:buSzPts val="4800"/>
              <a:buNone/>
              <a:defRPr sz="4800">
                <a:solidFill>
                  <a:srgbClr val="FAF3EE"/>
                </a:solidFill>
              </a:defRPr>
            </a:lvl8pPr>
            <a:lvl9pPr lvl="8" rtl="0">
              <a:spcBef>
                <a:spcPts val="0"/>
              </a:spcBef>
              <a:spcAft>
                <a:spcPts val="0"/>
              </a:spcAft>
              <a:buClr>
                <a:srgbClr val="FAF3EE"/>
              </a:buClr>
              <a:buSzPts val="4800"/>
              <a:buNone/>
              <a:defRPr sz="4800">
                <a:solidFill>
                  <a:srgbClr val="FAF3EE"/>
                </a:solidFill>
              </a:defRPr>
            </a:lvl9pPr>
          </a:lstStyle>
          <a:p>
            <a:endParaRPr/>
          </a:p>
        </p:txBody>
      </p:sp>
      <p:sp>
        <p:nvSpPr>
          <p:cNvPr id="129" name="Google Shape;129;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0"/>
        <p:cNvGrpSpPr/>
        <p:nvPr/>
      </p:nvGrpSpPr>
      <p:grpSpPr>
        <a:xfrm>
          <a:off x="0" y="0"/>
          <a:ext cx="0" cy="0"/>
          <a:chOff x="0" y="0"/>
          <a:chExt cx="0" cy="0"/>
        </a:xfrm>
      </p:grpSpPr>
      <p:sp>
        <p:nvSpPr>
          <p:cNvPr id="131" name="Google Shape;131;p3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132;p3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33" name="Google Shape;133;p33"/>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134" name="Google Shape;134;p33"/>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5" name="Google Shape;135;p3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36" name="Google Shape;13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7"/>
        <p:cNvGrpSpPr/>
        <p:nvPr/>
      </p:nvGrpSpPr>
      <p:grpSpPr>
        <a:xfrm>
          <a:off x="0" y="0"/>
          <a:ext cx="0" cy="0"/>
          <a:chOff x="0" y="0"/>
          <a:chExt cx="0" cy="0"/>
        </a:xfrm>
      </p:grpSpPr>
      <p:sp>
        <p:nvSpPr>
          <p:cNvPr id="138" name="Google Shape;138;p34"/>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139" name="Google Shape;13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0"/>
        <p:cNvGrpSpPr/>
        <p:nvPr/>
      </p:nvGrpSpPr>
      <p:grpSpPr>
        <a:xfrm>
          <a:off x="0" y="0"/>
          <a:ext cx="0" cy="0"/>
          <a:chOff x="0" y="0"/>
          <a:chExt cx="0" cy="0"/>
        </a:xfrm>
      </p:grpSpPr>
      <p:sp>
        <p:nvSpPr>
          <p:cNvPr id="141" name="Google Shape;141;p35"/>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rgbClr val="FA525C"/>
              </a:buClr>
              <a:buSzPts val="11000"/>
              <a:buNone/>
              <a:defRPr sz="11000">
                <a:solidFill>
                  <a:srgbClr val="FA525C"/>
                </a:solidFill>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t>xx%</a:t>
            </a:r>
          </a:p>
        </p:txBody>
      </p:sp>
      <p:sp>
        <p:nvSpPr>
          <p:cNvPr id="142" name="Google Shape;142;p35"/>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3" name="Google Shape;14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rgbClr val="FAF3EE"/>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rgbClr val="FA525C"/>
              </a:buClr>
              <a:buSzPts val="3000"/>
              <a:buFont typeface="Open Sans ExtraBold"/>
              <a:buNone/>
              <a:defRPr sz="3000">
                <a:solidFill>
                  <a:srgbClr val="FA525C"/>
                </a:solidFill>
                <a:latin typeface="Open Sans ExtraBold"/>
                <a:ea typeface="Open Sans ExtraBold"/>
                <a:cs typeface="Open Sans ExtraBold"/>
                <a:sym typeface="Open Sans ExtraBold"/>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rgbClr val="18313A"/>
              </a:buClr>
              <a:buSzPts val="1800"/>
              <a:buFont typeface="Open Sans"/>
              <a:buChar char="●"/>
              <a:defRPr sz="1800">
                <a:solidFill>
                  <a:srgbClr val="18313A"/>
                </a:solidFill>
                <a:latin typeface="Open Sans"/>
                <a:ea typeface="Open Sans"/>
                <a:cs typeface="Open Sans"/>
                <a:sym typeface="Open Sans"/>
              </a:defRPr>
            </a:lvl1pPr>
            <a:lvl2pPr marL="914400" lvl="1" indent="-317500" rtl="0">
              <a:lnSpc>
                <a:spcPct val="115000"/>
              </a:lnSpc>
              <a:spcBef>
                <a:spcPts val="1600"/>
              </a:spcBef>
              <a:spcAft>
                <a:spcPts val="0"/>
              </a:spcAft>
              <a:buClr>
                <a:srgbClr val="18313A"/>
              </a:buClr>
              <a:buSzPts val="1400"/>
              <a:buFont typeface="Open Sans"/>
              <a:buChar char="○"/>
              <a:defRPr>
                <a:solidFill>
                  <a:srgbClr val="18313A"/>
                </a:solidFill>
                <a:latin typeface="Open Sans"/>
                <a:ea typeface="Open Sans"/>
                <a:cs typeface="Open Sans"/>
                <a:sym typeface="Open Sans"/>
              </a:defRPr>
            </a:lvl2pPr>
            <a:lvl3pPr marL="1371600" lvl="2" indent="-317500" rtl="0">
              <a:lnSpc>
                <a:spcPct val="115000"/>
              </a:lnSpc>
              <a:spcBef>
                <a:spcPts val="1600"/>
              </a:spcBef>
              <a:spcAft>
                <a:spcPts val="0"/>
              </a:spcAft>
              <a:buClr>
                <a:srgbClr val="18313A"/>
              </a:buClr>
              <a:buSzPts val="1400"/>
              <a:buFont typeface="Open Sans"/>
              <a:buChar char="■"/>
              <a:defRPr>
                <a:solidFill>
                  <a:srgbClr val="18313A"/>
                </a:solidFill>
                <a:latin typeface="Open Sans"/>
                <a:ea typeface="Open Sans"/>
                <a:cs typeface="Open Sans"/>
                <a:sym typeface="Open Sans"/>
              </a:defRPr>
            </a:lvl3pPr>
            <a:lvl4pPr marL="1828800" lvl="3" indent="-317500" rtl="0">
              <a:lnSpc>
                <a:spcPct val="115000"/>
              </a:lnSpc>
              <a:spcBef>
                <a:spcPts val="1600"/>
              </a:spcBef>
              <a:spcAft>
                <a:spcPts val="0"/>
              </a:spcAft>
              <a:buClr>
                <a:srgbClr val="18313A"/>
              </a:buClr>
              <a:buSzPts val="1400"/>
              <a:buFont typeface="Open Sans"/>
              <a:buChar char="●"/>
              <a:defRPr>
                <a:solidFill>
                  <a:srgbClr val="18313A"/>
                </a:solidFill>
                <a:latin typeface="Open Sans"/>
                <a:ea typeface="Open Sans"/>
                <a:cs typeface="Open Sans"/>
                <a:sym typeface="Open Sans"/>
              </a:defRPr>
            </a:lvl4pPr>
            <a:lvl5pPr marL="2286000" lvl="4" indent="-317500" rtl="0">
              <a:lnSpc>
                <a:spcPct val="115000"/>
              </a:lnSpc>
              <a:spcBef>
                <a:spcPts val="1600"/>
              </a:spcBef>
              <a:spcAft>
                <a:spcPts val="0"/>
              </a:spcAft>
              <a:buClr>
                <a:srgbClr val="18313A"/>
              </a:buClr>
              <a:buSzPts val="1400"/>
              <a:buFont typeface="Open Sans"/>
              <a:buChar char="○"/>
              <a:defRPr>
                <a:solidFill>
                  <a:srgbClr val="18313A"/>
                </a:solidFill>
                <a:latin typeface="Open Sans"/>
                <a:ea typeface="Open Sans"/>
                <a:cs typeface="Open Sans"/>
                <a:sym typeface="Open Sans"/>
              </a:defRPr>
            </a:lvl5pPr>
            <a:lvl6pPr marL="2743200" lvl="5" indent="-317500" rtl="0">
              <a:lnSpc>
                <a:spcPct val="115000"/>
              </a:lnSpc>
              <a:spcBef>
                <a:spcPts val="1600"/>
              </a:spcBef>
              <a:spcAft>
                <a:spcPts val="0"/>
              </a:spcAft>
              <a:buClr>
                <a:srgbClr val="18313A"/>
              </a:buClr>
              <a:buSzPts val="1400"/>
              <a:buFont typeface="Open Sans"/>
              <a:buChar char="■"/>
              <a:defRPr>
                <a:solidFill>
                  <a:srgbClr val="18313A"/>
                </a:solidFill>
                <a:latin typeface="Open Sans"/>
                <a:ea typeface="Open Sans"/>
                <a:cs typeface="Open Sans"/>
                <a:sym typeface="Open Sans"/>
              </a:defRPr>
            </a:lvl6pPr>
            <a:lvl7pPr marL="3200400" lvl="6" indent="-317500" rtl="0">
              <a:lnSpc>
                <a:spcPct val="115000"/>
              </a:lnSpc>
              <a:spcBef>
                <a:spcPts val="1600"/>
              </a:spcBef>
              <a:spcAft>
                <a:spcPts val="0"/>
              </a:spcAft>
              <a:buClr>
                <a:srgbClr val="18313A"/>
              </a:buClr>
              <a:buSzPts val="1400"/>
              <a:buFont typeface="Open Sans"/>
              <a:buChar char="●"/>
              <a:defRPr>
                <a:solidFill>
                  <a:srgbClr val="18313A"/>
                </a:solidFill>
                <a:latin typeface="Open Sans"/>
                <a:ea typeface="Open Sans"/>
                <a:cs typeface="Open Sans"/>
                <a:sym typeface="Open Sans"/>
              </a:defRPr>
            </a:lvl7pPr>
            <a:lvl8pPr marL="3657600" lvl="7" indent="-317500" rtl="0">
              <a:lnSpc>
                <a:spcPct val="115000"/>
              </a:lnSpc>
              <a:spcBef>
                <a:spcPts val="1600"/>
              </a:spcBef>
              <a:spcAft>
                <a:spcPts val="0"/>
              </a:spcAft>
              <a:buClr>
                <a:srgbClr val="18313A"/>
              </a:buClr>
              <a:buSzPts val="1400"/>
              <a:buFont typeface="Open Sans"/>
              <a:buChar char="○"/>
              <a:defRPr>
                <a:solidFill>
                  <a:srgbClr val="18313A"/>
                </a:solidFill>
                <a:latin typeface="Open Sans"/>
                <a:ea typeface="Open Sans"/>
                <a:cs typeface="Open Sans"/>
                <a:sym typeface="Open Sans"/>
              </a:defRPr>
            </a:lvl8pPr>
            <a:lvl9pPr marL="4114800" lvl="8" indent="-317500" rtl="0">
              <a:lnSpc>
                <a:spcPct val="115000"/>
              </a:lnSpc>
              <a:spcBef>
                <a:spcPts val="1600"/>
              </a:spcBef>
              <a:spcAft>
                <a:spcPts val="1600"/>
              </a:spcAft>
              <a:buClr>
                <a:srgbClr val="18313A"/>
              </a:buClr>
              <a:buSzPts val="1400"/>
              <a:buFont typeface="Open Sans"/>
              <a:buChar char="■"/>
              <a:defRPr>
                <a:solidFill>
                  <a:srgbClr val="18313A"/>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fr"/>
              <a:t>‹N°›</a:t>
            </a:fld>
            <a:endParaRPr/>
          </a:p>
        </p:txBody>
      </p:sp>
      <p:pic>
        <p:nvPicPr>
          <p:cNvPr id="54" name="Google Shape;54;p13"/>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3954625" y="4800178"/>
            <a:ext cx="926063" cy="1196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gameday">
    <p:bg>
      <p:bgPr>
        <a:solidFill>
          <a:srgbClr val="FAF3EE"/>
        </a:solid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rgbClr val="FA525C"/>
              </a:buClr>
              <a:buSzPts val="3000"/>
              <a:buFont typeface="Montserrat ExtraBold"/>
              <a:buNone/>
              <a:defRPr sz="3000">
                <a:solidFill>
                  <a:srgbClr val="FA525C"/>
                </a:solidFill>
                <a:latin typeface="Montserrat ExtraBold"/>
                <a:ea typeface="Montserrat ExtraBold"/>
                <a:cs typeface="Montserrat ExtraBold"/>
                <a:sym typeface="Montserrat ExtraBold"/>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100" name="Google Shape;100;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rgbClr val="18313A"/>
              </a:buClr>
              <a:buSzPts val="1800"/>
              <a:buFont typeface="Proxima Nova"/>
              <a:buChar char="●"/>
              <a:defRPr sz="1800">
                <a:solidFill>
                  <a:srgbClr val="18313A"/>
                </a:solidFill>
                <a:latin typeface="Proxima Nova"/>
                <a:ea typeface="Proxima Nova"/>
                <a:cs typeface="Proxima Nova"/>
                <a:sym typeface="Proxima Nova"/>
              </a:defRPr>
            </a:lvl1pPr>
            <a:lvl2pPr marL="914400" lvl="1" indent="-317500" rtl="0">
              <a:lnSpc>
                <a:spcPct val="115000"/>
              </a:lnSpc>
              <a:spcBef>
                <a:spcPts val="1600"/>
              </a:spcBef>
              <a:spcAft>
                <a:spcPts val="0"/>
              </a:spcAft>
              <a:buClr>
                <a:srgbClr val="18313A"/>
              </a:buClr>
              <a:buSzPts val="1400"/>
              <a:buFont typeface="Proxima Nova"/>
              <a:buChar char="○"/>
              <a:defRPr>
                <a:solidFill>
                  <a:srgbClr val="18313A"/>
                </a:solidFill>
                <a:latin typeface="Proxima Nova"/>
                <a:ea typeface="Proxima Nova"/>
                <a:cs typeface="Proxima Nova"/>
                <a:sym typeface="Proxima Nova"/>
              </a:defRPr>
            </a:lvl2pPr>
            <a:lvl3pPr marL="1371600" lvl="2" indent="-317500" rtl="0">
              <a:lnSpc>
                <a:spcPct val="115000"/>
              </a:lnSpc>
              <a:spcBef>
                <a:spcPts val="1600"/>
              </a:spcBef>
              <a:spcAft>
                <a:spcPts val="0"/>
              </a:spcAft>
              <a:buClr>
                <a:srgbClr val="18313A"/>
              </a:buClr>
              <a:buSzPts val="1400"/>
              <a:buFont typeface="Proxima Nova"/>
              <a:buChar char="■"/>
              <a:defRPr>
                <a:solidFill>
                  <a:srgbClr val="18313A"/>
                </a:solidFill>
                <a:latin typeface="Proxima Nova"/>
                <a:ea typeface="Proxima Nova"/>
                <a:cs typeface="Proxima Nova"/>
                <a:sym typeface="Proxima Nova"/>
              </a:defRPr>
            </a:lvl3pPr>
            <a:lvl4pPr marL="1828800" lvl="3" indent="-317500" rtl="0">
              <a:lnSpc>
                <a:spcPct val="115000"/>
              </a:lnSpc>
              <a:spcBef>
                <a:spcPts val="1600"/>
              </a:spcBef>
              <a:spcAft>
                <a:spcPts val="0"/>
              </a:spcAft>
              <a:buClr>
                <a:srgbClr val="18313A"/>
              </a:buClr>
              <a:buSzPts val="1400"/>
              <a:buFont typeface="Proxima Nova"/>
              <a:buChar char="●"/>
              <a:defRPr>
                <a:solidFill>
                  <a:srgbClr val="18313A"/>
                </a:solidFill>
                <a:latin typeface="Proxima Nova"/>
                <a:ea typeface="Proxima Nova"/>
                <a:cs typeface="Proxima Nova"/>
                <a:sym typeface="Proxima Nova"/>
              </a:defRPr>
            </a:lvl4pPr>
            <a:lvl5pPr marL="2286000" lvl="4" indent="-317500" rtl="0">
              <a:lnSpc>
                <a:spcPct val="115000"/>
              </a:lnSpc>
              <a:spcBef>
                <a:spcPts val="1600"/>
              </a:spcBef>
              <a:spcAft>
                <a:spcPts val="0"/>
              </a:spcAft>
              <a:buClr>
                <a:srgbClr val="18313A"/>
              </a:buClr>
              <a:buSzPts val="1400"/>
              <a:buFont typeface="Proxima Nova"/>
              <a:buChar char="○"/>
              <a:defRPr>
                <a:solidFill>
                  <a:srgbClr val="18313A"/>
                </a:solidFill>
                <a:latin typeface="Proxima Nova"/>
                <a:ea typeface="Proxima Nova"/>
                <a:cs typeface="Proxima Nova"/>
                <a:sym typeface="Proxima Nova"/>
              </a:defRPr>
            </a:lvl5pPr>
            <a:lvl6pPr marL="2743200" lvl="5" indent="-317500" rtl="0">
              <a:lnSpc>
                <a:spcPct val="115000"/>
              </a:lnSpc>
              <a:spcBef>
                <a:spcPts val="1600"/>
              </a:spcBef>
              <a:spcAft>
                <a:spcPts val="0"/>
              </a:spcAft>
              <a:buClr>
                <a:srgbClr val="18313A"/>
              </a:buClr>
              <a:buSzPts val="1400"/>
              <a:buFont typeface="Proxima Nova"/>
              <a:buChar char="■"/>
              <a:defRPr>
                <a:solidFill>
                  <a:srgbClr val="18313A"/>
                </a:solidFill>
                <a:latin typeface="Proxima Nova"/>
                <a:ea typeface="Proxima Nova"/>
                <a:cs typeface="Proxima Nova"/>
                <a:sym typeface="Proxima Nova"/>
              </a:defRPr>
            </a:lvl6pPr>
            <a:lvl7pPr marL="3200400" lvl="6" indent="-317500" rtl="0">
              <a:lnSpc>
                <a:spcPct val="115000"/>
              </a:lnSpc>
              <a:spcBef>
                <a:spcPts val="1600"/>
              </a:spcBef>
              <a:spcAft>
                <a:spcPts val="0"/>
              </a:spcAft>
              <a:buClr>
                <a:srgbClr val="18313A"/>
              </a:buClr>
              <a:buSzPts val="1400"/>
              <a:buFont typeface="Proxima Nova"/>
              <a:buChar char="●"/>
              <a:defRPr>
                <a:solidFill>
                  <a:srgbClr val="18313A"/>
                </a:solidFill>
                <a:latin typeface="Proxima Nova"/>
                <a:ea typeface="Proxima Nova"/>
                <a:cs typeface="Proxima Nova"/>
                <a:sym typeface="Proxima Nova"/>
              </a:defRPr>
            </a:lvl7pPr>
            <a:lvl8pPr marL="3657600" lvl="7" indent="-317500" rtl="0">
              <a:lnSpc>
                <a:spcPct val="115000"/>
              </a:lnSpc>
              <a:spcBef>
                <a:spcPts val="1600"/>
              </a:spcBef>
              <a:spcAft>
                <a:spcPts val="0"/>
              </a:spcAft>
              <a:buClr>
                <a:srgbClr val="18313A"/>
              </a:buClr>
              <a:buSzPts val="1400"/>
              <a:buFont typeface="Proxima Nova"/>
              <a:buChar char="○"/>
              <a:defRPr>
                <a:solidFill>
                  <a:srgbClr val="18313A"/>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rgbClr val="18313A"/>
              </a:buClr>
              <a:buSzPts val="1400"/>
              <a:buFont typeface="Proxima Nova"/>
              <a:buChar char="■"/>
              <a:defRPr>
                <a:solidFill>
                  <a:srgbClr val="18313A"/>
                </a:solidFill>
                <a:latin typeface="Proxima Nova"/>
                <a:ea typeface="Proxima Nova"/>
                <a:cs typeface="Proxima Nova"/>
                <a:sym typeface="Proxima Nova"/>
              </a:defRPr>
            </a:lvl9pPr>
          </a:lstStyle>
          <a:p>
            <a:endParaRPr/>
          </a:p>
        </p:txBody>
      </p:sp>
      <p:sp>
        <p:nvSpPr>
          <p:cNvPr id="101" name="Google Shape;10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roxima Nova"/>
                <a:ea typeface="Proxima Nova"/>
                <a:cs typeface="Proxima Nova"/>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fr"/>
              <a:t>‹N°›</a:t>
            </a:fld>
            <a:endParaRPr/>
          </a:p>
        </p:txBody>
      </p:sp>
      <p:pic>
        <p:nvPicPr>
          <p:cNvPr id="102" name="Google Shape;102;p25"/>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3954625" y="4800178"/>
            <a:ext cx="926063" cy="1196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5.xml"/><Relationship Id="rId5" Type="http://schemas.openxmlformats.org/officeDocument/2006/relationships/hyperlink" Target="http://toddwschneider.com/posts/a-tale-of-twenty-two-million-citi-bikes-analyzing-the-nyc-bike-share-system/" TargetMode="Externa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5.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5.xml"/><Relationship Id="rId4" Type="http://schemas.openxmlformats.org/officeDocument/2006/relationships/hyperlink" Target="https://www.data.gouv.fr/fr/reuses/accidents-a-paris-2006-2011/"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5.xml"/><Relationship Id="rId4" Type="http://schemas.openxmlformats.org/officeDocument/2006/relationships/hyperlink" Target="https://www.data.gouv.fr/fr/reuses/kernel-density-estimation-with-ripleys-circumferential-correction/"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popcarte.com/minute-pop/mariage/le-reste/infographie-comment-se-dit-on-oui-a-poitiers/" TargetMode="External"/><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hyperlink" Target="https://blog.royaumebebe.com/top-prenoms-2016-a-poitiers/" TargetMode="External"/><Relationship Id="rId2" Type="http://schemas.openxmlformats.org/officeDocument/2006/relationships/notesSlide" Target="../notesSlides/notesSlide53.xml"/><Relationship Id="rId1" Type="http://schemas.openxmlformats.org/officeDocument/2006/relationships/slideLayout" Target="../slideLayouts/slideLayout25.xml"/><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5.xml"/><Relationship Id="rId4" Type="http://schemas.openxmlformats.org/officeDocument/2006/relationships/hyperlink" Target="https://www.nytimes.com/interactive/2018/03/19/upshot/race-class-white-and-black-men.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5.xml"/><Relationship Id="rId4" Type="http://schemas.openxmlformats.org/officeDocument/2006/relationships/hyperlink" Target="https://twitter.com/i/web/status/1010012782253826048"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5.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2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hyperlink" Target="http://content.tfl.gov.uk/deloitte-report-tfl-open-data.pdf" TargetMode="External"/><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3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812499" y="2065875"/>
            <a:ext cx="3519026" cy="454500"/>
          </a:xfrm>
          <a:prstGeom prst="rect">
            <a:avLst/>
          </a:prstGeom>
          <a:noFill/>
          <a:ln>
            <a:noFill/>
          </a:ln>
        </p:spPr>
      </p:pic>
      <p:sp>
        <p:nvSpPr>
          <p:cNvPr id="151" name="Google Shape;15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1</a:t>
            </a:fld>
            <a:endParaRPr>
              <a:latin typeface="Proxima Nova"/>
              <a:ea typeface="Proxima Nova"/>
              <a:cs typeface="Proxima Nova"/>
              <a:sym typeface="Proxima Nova"/>
            </a:endParaRPr>
          </a:p>
        </p:txBody>
      </p:sp>
      <p:sp>
        <p:nvSpPr>
          <p:cNvPr id="152" name="Google Shape;152;p37"/>
          <p:cNvSpPr txBox="1"/>
          <p:nvPr/>
        </p:nvSpPr>
        <p:spPr>
          <a:xfrm>
            <a:off x="346175" y="2412200"/>
            <a:ext cx="8773500" cy="229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800" b="1">
                <a:latin typeface="Montserrat"/>
                <a:ea typeface="Montserrat"/>
                <a:cs typeface="Montserrat"/>
                <a:sym typeface="Montserrat"/>
              </a:rPr>
              <a:t>L’open data, ça sert à quoi ?</a:t>
            </a:r>
            <a:endParaRPr sz="2800" b="1">
              <a:latin typeface="Montserrat"/>
              <a:ea typeface="Montserrat"/>
              <a:cs typeface="Montserrat"/>
              <a:sym typeface="Montserrat"/>
            </a:endParaRPr>
          </a:p>
          <a:p>
            <a:pPr marL="0" lvl="0" indent="0" algn="ctr" rtl="0">
              <a:spcBef>
                <a:spcPts val="0"/>
              </a:spcBef>
              <a:spcAft>
                <a:spcPts val="0"/>
              </a:spcAft>
              <a:buNone/>
            </a:pPr>
            <a:endParaRPr sz="2800">
              <a:latin typeface="Montserrat"/>
              <a:ea typeface="Montserrat"/>
              <a:cs typeface="Montserrat"/>
              <a:sym typeface="Montserrat"/>
            </a:endParaRPr>
          </a:p>
          <a:p>
            <a:pPr marL="0" lvl="0" indent="0" algn="ctr" rtl="0">
              <a:spcBef>
                <a:spcPts val="0"/>
              </a:spcBef>
              <a:spcAft>
                <a:spcPts val="0"/>
              </a:spcAft>
              <a:buNone/>
            </a:pPr>
            <a:r>
              <a:rPr lang="fr" sz="2800">
                <a:latin typeface="Montserrat"/>
                <a:ea typeface="Montserrat"/>
                <a:cs typeface="Montserrat"/>
                <a:sym typeface="Montserrat"/>
              </a:rPr>
              <a:t>Datasandwich - Grand Poitiers open data</a:t>
            </a:r>
            <a:endParaRPr sz="2800">
              <a:latin typeface="Montserrat"/>
              <a:ea typeface="Montserrat"/>
              <a:cs typeface="Montserrat"/>
              <a:sym typeface="Montserrat"/>
            </a:endParaRPr>
          </a:p>
        </p:txBody>
      </p:sp>
      <p:pic>
        <p:nvPicPr>
          <p:cNvPr id="153" name="Google Shape;153;p3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496750" y="412763"/>
            <a:ext cx="2719693" cy="1109125"/>
          </a:xfrm>
          <a:prstGeom prst="rect">
            <a:avLst/>
          </a:prstGeom>
          <a:noFill/>
          <a:ln>
            <a:noFill/>
          </a:ln>
        </p:spPr>
      </p:pic>
      <p:pic>
        <p:nvPicPr>
          <p:cNvPr id="154" name="Google Shape;154;p3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951861" y="455525"/>
            <a:ext cx="1408075" cy="1109138"/>
          </a:xfrm>
          <a:prstGeom prst="rect">
            <a:avLst/>
          </a:prstGeom>
          <a:noFill/>
          <a:ln>
            <a:noFill/>
          </a:ln>
        </p:spPr>
      </p:pic>
      <p:pic>
        <p:nvPicPr>
          <p:cNvPr id="155" name="Google Shape;155;p37"/>
          <p:cNvPicPr preferRelativeResize="0"/>
          <p:nvPr/>
        </p:nvPicPr>
        <p:blipFill>
          <a:blip r:embed="rId6">
            <a:alphaModFix/>
          </a:blip>
          <a:stretch>
            <a:fillRect/>
          </a:stretch>
        </p:blipFill>
        <p:spPr>
          <a:xfrm>
            <a:off x="900100" y="606590"/>
            <a:ext cx="2823225" cy="721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Partage des </a:t>
            </a:r>
            <a:r>
              <a:rPr lang="fr" b="1"/>
              <a:t>définitions</a:t>
            </a:r>
            <a:endParaRPr>
              <a:solidFill>
                <a:srgbClr val="FA525C"/>
              </a:solidFill>
            </a:endParaRPr>
          </a:p>
        </p:txBody>
      </p:sp>
      <p:sp>
        <p:nvSpPr>
          <p:cNvPr id="229" name="Google Shape;22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10</a:t>
            </a:fld>
            <a:endParaRPr>
              <a:latin typeface="Proxima Nova"/>
              <a:ea typeface="Proxima Nova"/>
              <a:cs typeface="Proxima Nova"/>
              <a:sym typeface="Proxima Nova"/>
            </a:endParaRPr>
          </a:p>
        </p:txBody>
      </p:sp>
      <p:sp>
        <p:nvSpPr>
          <p:cNvPr id="230" name="Google Shape;230;p46"/>
          <p:cNvSpPr txBox="1"/>
          <p:nvPr/>
        </p:nvSpPr>
        <p:spPr>
          <a:xfrm>
            <a:off x="934150" y="703050"/>
            <a:ext cx="7402800" cy="18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a:solidFill>
                <a:srgbClr val="4285F4"/>
              </a:solidFill>
              <a:latin typeface="Open Sans ExtraBold"/>
              <a:ea typeface="Open Sans ExtraBold"/>
              <a:cs typeface="Open Sans ExtraBold"/>
              <a:sym typeface="Open Sans ExtraBold"/>
            </a:endParaRPr>
          </a:p>
        </p:txBody>
      </p:sp>
      <p:sp>
        <p:nvSpPr>
          <p:cNvPr id="231" name="Google Shape;231;p46"/>
          <p:cNvSpPr txBox="1"/>
          <p:nvPr/>
        </p:nvSpPr>
        <p:spPr>
          <a:xfrm>
            <a:off x="311700" y="641275"/>
            <a:ext cx="7802700" cy="455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600">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800">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000000"/>
              </a:buClr>
              <a:buSzPts val="1800"/>
              <a:buFont typeface="Proxima Nova"/>
              <a:buChar char="●"/>
            </a:pPr>
            <a:r>
              <a:rPr lang="fr" sz="1800">
                <a:latin typeface="Proxima Nova"/>
                <a:ea typeface="Proxima Nova"/>
                <a:cs typeface="Proxima Nova"/>
                <a:sym typeface="Proxima Nova"/>
              </a:rPr>
              <a:t>Exemple d’un croisement de données</a:t>
            </a:r>
            <a:endParaRPr sz="1800">
              <a:latin typeface="Proxima Nova"/>
              <a:ea typeface="Proxima Nova"/>
              <a:cs typeface="Proxima Nova"/>
              <a:sym typeface="Proxima Nova"/>
            </a:endParaRPr>
          </a:p>
          <a:p>
            <a:pPr marL="0" lvl="0" indent="0" algn="just" rtl="0">
              <a:lnSpc>
                <a:spcPct val="115000"/>
              </a:lnSpc>
              <a:spcBef>
                <a:spcPts val="0"/>
              </a:spcBef>
              <a:spcAft>
                <a:spcPts val="1600"/>
              </a:spcAft>
              <a:buNone/>
            </a:pPr>
            <a:endParaRPr sz="1600">
              <a:latin typeface="Proxima Nova"/>
              <a:ea typeface="Proxima Nova"/>
              <a:cs typeface="Proxima Nova"/>
              <a:sym typeface="Proxima Nova"/>
            </a:endParaRPr>
          </a:p>
        </p:txBody>
      </p:sp>
      <p:pic>
        <p:nvPicPr>
          <p:cNvPr id="232" name="Google Shape;232;p46" descr="V:\Personnel\Snowaa.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21240" y="1858174"/>
            <a:ext cx="1963078" cy="2390038"/>
          </a:xfrm>
          <a:prstGeom prst="rect">
            <a:avLst/>
          </a:prstGeom>
          <a:noFill/>
          <a:ln>
            <a:noFill/>
          </a:ln>
          <a:effectLst>
            <a:outerShdw blurRad="292100" dist="139700" dir="2700000" algn="tl" rotWithShape="0">
              <a:srgbClr val="333333">
                <a:alpha val="64709"/>
              </a:srgbClr>
            </a:outerShdw>
          </a:effectLst>
        </p:spPr>
      </p:pic>
      <p:pic>
        <p:nvPicPr>
          <p:cNvPr id="233" name="Google Shape;233;p46" descr="V:\Personnel\Snow6.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064839" y="1801225"/>
            <a:ext cx="1610760" cy="25039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7"/>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Partage des </a:t>
            </a:r>
            <a:r>
              <a:rPr lang="fr" b="1"/>
              <a:t>définitions</a:t>
            </a:r>
            <a:endParaRPr>
              <a:solidFill>
                <a:srgbClr val="FA525C"/>
              </a:solidFill>
            </a:endParaRPr>
          </a:p>
        </p:txBody>
      </p:sp>
      <p:sp>
        <p:nvSpPr>
          <p:cNvPr id="239" name="Google Shape;23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11</a:t>
            </a:fld>
            <a:endParaRPr>
              <a:latin typeface="Proxima Nova"/>
              <a:ea typeface="Proxima Nova"/>
              <a:cs typeface="Proxima Nova"/>
              <a:sym typeface="Proxima Nova"/>
            </a:endParaRPr>
          </a:p>
        </p:txBody>
      </p:sp>
      <p:sp>
        <p:nvSpPr>
          <p:cNvPr id="240" name="Google Shape;240;p47"/>
          <p:cNvSpPr txBox="1"/>
          <p:nvPr/>
        </p:nvSpPr>
        <p:spPr>
          <a:xfrm>
            <a:off x="934150" y="703050"/>
            <a:ext cx="7402800" cy="18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a:solidFill>
                <a:srgbClr val="4285F4"/>
              </a:solidFill>
              <a:latin typeface="Open Sans ExtraBold"/>
              <a:ea typeface="Open Sans ExtraBold"/>
              <a:cs typeface="Open Sans ExtraBold"/>
              <a:sym typeface="Open Sans ExtraBold"/>
            </a:endParaRPr>
          </a:p>
        </p:txBody>
      </p:sp>
      <p:sp>
        <p:nvSpPr>
          <p:cNvPr id="241" name="Google Shape;241;p47"/>
          <p:cNvSpPr txBox="1"/>
          <p:nvPr/>
        </p:nvSpPr>
        <p:spPr>
          <a:xfrm>
            <a:off x="311700" y="641275"/>
            <a:ext cx="7802700" cy="455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600">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800">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000000"/>
              </a:buClr>
              <a:buSzPts val="1800"/>
              <a:buFont typeface="Proxima Nova"/>
              <a:buChar char="●"/>
            </a:pPr>
            <a:r>
              <a:rPr lang="fr" sz="1800">
                <a:latin typeface="Proxima Nova"/>
                <a:ea typeface="Proxima Nova"/>
                <a:cs typeface="Proxima Nova"/>
                <a:sym typeface="Proxima Nova"/>
              </a:rPr>
              <a:t>Exemple d’un croisement de donnée</a:t>
            </a:r>
            <a:endParaRPr sz="1800">
              <a:latin typeface="Proxima Nova"/>
              <a:ea typeface="Proxima Nova"/>
              <a:cs typeface="Proxima Nova"/>
              <a:sym typeface="Proxima Nova"/>
            </a:endParaRPr>
          </a:p>
          <a:p>
            <a:pPr marL="0" lvl="0" indent="0" algn="just" rtl="0">
              <a:lnSpc>
                <a:spcPct val="115000"/>
              </a:lnSpc>
              <a:spcBef>
                <a:spcPts val="0"/>
              </a:spcBef>
              <a:spcAft>
                <a:spcPts val="1600"/>
              </a:spcAft>
              <a:buNone/>
            </a:pPr>
            <a:endParaRPr sz="1600">
              <a:latin typeface="Proxima Nova"/>
              <a:ea typeface="Proxima Nova"/>
              <a:cs typeface="Proxima Nova"/>
              <a:sym typeface="Proxima Nova"/>
            </a:endParaRPr>
          </a:p>
        </p:txBody>
      </p:sp>
      <p:pic>
        <p:nvPicPr>
          <p:cNvPr id="242" name="Google Shape;242;p47" descr="Afficher l'image d'origin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18848" y="1238125"/>
            <a:ext cx="5486075" cy="3657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Partage des </a:t>
            </a:r>
            <a:r>
              <a:rPr lang="fr" b="1"/>
              <a:t>définitions</a:t>
            </a:r>
            <a:endParaRPr>
              <a:solidFill>
                <a:srgbClr val="FA525C"/>
              </a:solidFill>
            </a:endParaRPr>
          </a:p>
        </p:txBody>
      </p:sp>
      <p:sp>
        <p:nvSpPr>
          <p:cNvPr id="248" name="Google Shape;248;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12</a:t>
            </a:fld>
            <a:endParaRPr>
              <a:latin typeface="Proxima Nova"/>
              <a:ea typeface="Proxima Nova"/>
              <a:cs typeface="Proxima Nova"/>
              <a:sym typeface="Proxima Nova"/>
            </a:endParaRPr>
          </a:p>
        </p:txBody>
      </p:sp>
      <p:sp>
        <p:nvSpPr>
          <p:cNvPr id="249" name="Google Shape;249;p48"/>
          <p:cNvSpPr txBox="1"/>
          <p:nvPr/>
        </p:nvSpPr>
        <p:spPr>
          <a:xfrm>
            <a:off x="934150" y="703050"/>
            <a:ext cx="7402800" cy="18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a:solidFill>
                <a:srgbClr val="4285F4"/>
              </a:solidFill>
              <a:latin typeface="Open Sans ExtraBold"/>
              <a:ea typeface="Open Sans ExtraBold"/>
              <a:cs typeface="Open Sans ExtraBold"/>
              <a:sym typeface="Open Sans ExtraBold"/>
            </a:endParaRPr>
          </a:p>
        </p:txBody>
      </p:sp>
      <p:sp>
        <p:nvSpPr>
          <p:cNvPr id="250" name="Google Shape;250;p48"/>
          <p:cNvSpPr txBox="1"/>
          <p:nvPr/>
        </p:nvSpPr>
        <p:spPr>
          <a:xfrm>
            <a:off x="311700" y="336475"/>
            <a:ext cx="7802700" cy="455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600">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800">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000000"/>
              </a:buClr>
              <a:buSzPts val="1800"/>
              <a:buFont typeface="Proxima Nova"/>
              <a:buChar char="●"/>
            </a:pPr>
            <a:r>
              <a:rPr lang="fr" sz="1800">
                <a:latin typeface="Proxima Nova"/>
                <a:ea typeface="Proxima Nova"/>
                <a:cs typeface="Proxima Nova"/>
                <a:sym typeface="Proxima Nova"/>
              </a:rPr>
              <a:t>Données ouvertes vs données partagées</a:t>
            </a:r>
            <a:endParaRPr sz="1800">
              <a:latin typeface="Proxima Nova"/>
              <a:ea typeface="Proxima Nova"/>
              <a:cs typeface="Proxima Nova"/>
              <a:sym typeface="Proxima Nova"/>
            </a:endParaRPr>
          </a:p>
          <a:p>
            <a:pPr marL="0" lvl="0" indent="0" algn="just" rtl="0">
              <a:lnSpc>
                <a:spcPct val="115000"/>
              </a:lnSpc>
              <a:spcBef>
                <a:spcPts val="0"/>
              </a:spcBef>
              <a:spcAft>
                <a:spcPts val="1600"/>
              </a:spcAft>
              <a:buNone/>
            </a:pPr>
            <a:endParaRPr sz="1600">
              <a:latin typeface="Proxima Nova"/>
              <a:ea typeface="Proxima Nova"/>
              <a:cs typeface="Proxima Nova"/>
              <a:sym typeface="Proxima Nova"/>
            </a:endParaRPr>
          </a:p>
        </p:txBody>
      </p:sp>
      <p:pic>
        <p:nvPicPr>
          <p:cNvPr id="251" name="Google Shape;251;p48"/>
          <p:cNvPicPr preferRelativeResize="0"/>
          <p:nvPr/>
        </p:nvPicPr>
        <p:blipFill>
          <a:blip r:embed="rId3">
            <a:alphaModFix/>
          </a:blip>
          <a:stretch>
            <a:fillRect/>
          </a:stretch>
        </p:blipFill>
        <p:spPr>
          <a:xfrm>
            <a:off x="1366025" y="1380775"/>
            <a:ext cx="6411949" cy="360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9"/>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Partage des </a:t>
            </a:r>
            <a:r>
              <a:rPr lang="fr" b="1"/>
              <a:t>définitions</a:t>
            </a:r>
            <a:endParaRPr>
              <a:solidFill>
                <a:srgbClr val="FA525C"/>
              </a:solidFill>
            </a:endParaRPr>
          </a:p>
        </p:txBody>
      </p:sp>
      <p:sp>
        <p:nvSpPr>
          <p:cNvPr id="257" name="Google Shape;25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13</a:t>
            </a:fld>
            <a:endParaRPr>
              <a:latin typeface="Proxima Nova"/>
              <a:ea typeface="Proxima Nova"/>
              <a:cs typeface="Proxima Nova"/>
              <a:sym typeface="Proxima Nova"/>
            </a:endParaRPr>
          </a:p>
        </p:txBody>
      </p:sp>
      <p:sp>
        <p:nvSpPr>
          <p:cNvPr id="258" name="Google Shape;258;p49"/>
          <p:cNvSpPr txBox="1"/>
          <p:nvPr/>
        </p:nvSpPr>
        <p:spPr>
          <a:xfrm>
            <a:off x="934150" y="703050"/>
            <a:ext cx="7402800" cy="18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a:solidFill>
                <a:srgbClr val="4285F4"/>
              </a:solidFill>
              <a:latin typeface="Open Sans ExtraBold"/>
              <a:ea typeface="Open Sans ExtraBold"/>
              <a:cs typeface="Open Sans ExtraBold"/>
              <a:sym typeface="Open Sans ExtraBold"/>
            </a:endParaRPr>
          </a:p>
        </p:txBody>
      </p:sp>
      <p:sp>
        <p:nvSpPr>
          <p:cNvPr id="259" name="Google Shape;259;p49"/>
          <p:cNvSpPr txBox="1"/>
          <p:nvPr/>
        </p:nvSpPr>
        <p:spPr>
          <a:xfrm>
            <a:off x="311700" y="336475"/>
            <a:ext cx="7802700" cy="455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600">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800">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000000"/>
              </a:buClr>
              <a:buSzPts val="1800"/>
              <a:buFont typeface="Proxima Nova"/>
              <a:buChar char="●"/>
            </a:pPr>
            <a:r>
              <a:rPr lang="fr" sz="1800">
                <a:latin typeface="Proxima Nova"/>
                <a:ea typeface="Proxima Nova"/>
                <a:cs typeface="Proxima Nova"/>
                <a:sym typeface="Proxima Nova"/>
              </a:rPr>
              <a:t>Des fondements historiques</a:t>
            </a:r>
            <a:endParaRPr sz="1800">
              <a:latin typeface="Proxima Nova"/>
              <a:ea typeface="Proxima Nova"/>
              <a:cs typeface="Proxima Nova"/>
              <a:sym typeface="Proxima Nova"/>
            </a:endParaRPr>
          </a:p>
          <a:p>
            <a:pPr marL="0" lvl="0" indent="0" algn="just" rtl="0">
              <a:lnSpc>
                <a:spcPct val="115000"/>
              </a:lnSpc>
              <a:spcBef>
                <a:spcPts val="0"/>
              </a:spcBef>
              <a:spcAft>
                <a:spcPts val="1600"/>
              </a:spcAft>
              <a:buNone/>
            </a:pPr>
            <a:endParaRPr sz="1600">
              <a:latin typeface="Proxima Nova"/>
              <a:ea typeface="Proxima Nova"/>
              <a:cs typeface="Proxima Nova"/>
              <a:sym typeface="Proxima Nova"/>
            </a:endParaRPr>
          </a:p>
        </p:txBody>
      </p:sp>
      <p:pic>
        <p:nvPicPr>
          <p:cNvPr id="260" name="Google Shape;260;p4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92667" y="1105427"/>
            <a:ext cx="2864807" cy="3786252"/>
          </a:xfrm>
          <a:prstGeom prst="rect">
            <a:avLst/>
          </a:prstGeom>
          <a:noFill/>
          <a:ln>
            <a:noFill/>
          </a:ln>
        </p:spPr>
      </p:pic>
      <p:pic>
        <p:nvPicPr>
          <p:cNvPr id="261" name="Google Shape;261;p4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43000" y="2571750"/>
            <a:ext cx="4880599" cy="654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Partage des </a:t>
            </a:r>
            <a:r>
              <a:rPr lang="fr" b="1"/>
              <a:t>définitions</a:t>
            </a:r>
            <a:endParaRPr>
              <a:solidFill>
                <a:srgbClr val="FA525C"/>
              </a:solidFill>
            </a:endParaRPr>
          </a:p>
        </p:txBody>
      </p:sp>
      <p:sp>
        <p:nvSpPr>
          <p:cNvPr id="267" name="Google Shape;267;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14</a:t>
            </a:fld>
            <a:endParaRPr>
              <a:latin typeface="Proxima Nova"/>
              <a:ea typeface="Proxima Nova"/>
              <a:cs typeface="Proxima Nova"/>
              <a:sym typeface="Proxima Nova"/>
            </a:endParaRPr>
          </a:p>
        </p:txBody>
      </p:sp>
      <p:sp>
        <p:nvSpPr>
          <p:cNvPr id="268" name="Google Shape;268;p50"/>
          <p:cNvSpPr txBox="1"/>
          <p:nvPr/>
        </p:nvSpPr>
        <p:spPr>
          <a:xfrm>
            <a:off x="934150" y="703050"/>
            <a:ext cx="7402800" cy="18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a:solidFill>
                <a:srgbClr val="4285F4"/>
              </a:solidFill>
              <a:latin typeface="Open Sans ExtraBold"/>
              <a:ea typeface="Open Sans ExtraBold"/>
              <a:cs typeface="Open Sans ExtraBold"/>
              <a:sym typeface="Open Sans ExtraBold"/>
            </a:endParaRPr>
          </a:p>
        </p:txBody>
      </p:sp>
      <p:sp>
        <p:nvSpPr>
          <p:cNvPr id="269" name="Google Shape;269;p50"/>
          <p:cNvSpPr txBox="1"/>
          <p:nvPr/>
        </p:nvSpPr>
        <p:spPr>
          <a:xfrm>
            <a:off x="311700" y="336475"/>
            <a:ext cx="6960900" cy="455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600">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800">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000000"/>
              </a:buClr>
              <a:buSzPts val="1800"/>
              <a:buFont typeface="Proxima Nova"/>
              <a:buChar char="●"/>
            </a:pPr>
            <a:r>
              <a:rPr lang="fr" sz="1800">
                <a:latin typeface="Proxima Nova"/>
                <a:ea typeface="Proxima Nova"/>
                <a:cs typeface="Proxima Nova"/>
                <a:sym typeface="Proxima Nova"/>
              </a:rPr>
              <a:t>Des pionniers dans le monde : Chicago et les crimes en 2005, Transports for London avant 2010 </a:t>
            </a:r>
            <a:endParaRPr sz="1800">
              <a:latin typeface="Proxima Nova"/>
              <a:ea typeface="Proxima Nova"/>
              <a:cs typeface="Proxima Nova"/>
              <a:sym typeface="Proxima Nova"/>
            </a:endParaRPr>
          </a:p>
          <a:p>
            <a:pPr marL="0" lvl="0" indent="0" algn="just" rtl="0">
              <a:lnSpc>
                <a:spcPct val="115000"/>
              </a:lnSpc>
              <a:spcBef>
                <a:spcPts val="0"/>
              </a:spcBef>
              <a:spcAft>
                <a:spcPts val="1600"/>
              </a:spcAft>
              <a:buNone/>
            </a:pPr>
            <a:endParaRPr sz="1600">
              <a:latin typeface="Proxima Nova"/>
              <a:ea typeface="Proxima Nova"/>
              <a:cs typeface="Proxima Nova"/>
              <a:sym typeface="Proxima Nova"/>
            </a:endParaRPr>
          </a:p>
        </p:txBody>
      </p:sp>
      <p:pic>
        <p:nvPicPr>
          <p:cNvPr id="270" name="Google Shape;270;p5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2275" y="1789000"/>
            <a:ext cx="5384576" cy="3102675"/>
          </a:xfrm>
          <a:prstGeom prst="rect">
            <a:avLst/>
          </a:prstGeom>
          <a:noFill/>
          <a:ln>
            <a:noFill/>
          </a:ln>
        </p:spPr>
      </p:pic>
      <p:pic>
        <p:nvPicPr>
          <p:cNvPr id="271" name="Google Shape;271;p5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772100" y="2544175"/>
            <a:ext cx="3009626" cy="108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1"/>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Partage des </a:t>
            </a:r>
            <a:r>
              <a:rPr lang="fr" b="1"/>
              <a:t>définitions</a:t>
            </a:r>
            <a:endParaRPr>
              <a:solidFill>
                <a:srgbClr val="FA525C"/>
              </a:solidFill>
            </a:endParaRPr>
          </a:p>
        </p:txBody>
      </p:sp>
      <p:sp>
        <p:nvSpPr>
          <p:cNvPr id="277" name="Google Shape;27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15</a:t>
            </a:fld>
            <a:endParaRPr>
              <a:latin typeface="Proxima Nova"/>
              <a:ea typeface="Proxima Nova"/>
              <a:cs typeface="Proxima Nova"/>
              <a:sym typeface="Proxima Nova"/>
            </a:endParaRPr>
          </a:p>
        </p:txBody>
      </p:sp>
      <p:sp>
        <p:nvSpPr>
          <p:cNvPr id="278" name="Google Shape;278;p51"/>
          <p:cNvSpPr txBox="1"/>
          <p:nvPr/>
        </p:nvSpPr>
        <p:spPr>
          <a:xfrm>
            <a:off x="934150" y="703050"/>
            <a:ext cx="7402800" cy="18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a:solidFill>
                <a:srgbClr val="4285F4"/>
              </a:solidFill>
              <a:latin typeface="Open Sans ExtraBold"/>
              <a:ea typeface="Open Sans ExtraBold"/>
              <a:cs typeface="Open Sans ExtraBold"/>
              <a:sym typeface="Open Sans ExtraBold"/>
            </a:endParaRPr>
          </a:p>
        </p:txBody>
      </p:sp>
      <p:sp>
        <p:nvSpPr>
          <p:cNvPr id="279" name="Google Shape;279;p51"/>
          <p:cNvSpPr txBox="1"/>
          <p:nvPr/>
        </p:nvSpPr>
        <p:spPr>
          <a:xfrm>
            <a:off x="311700" y="336475"/>
            <a:ext cx="6960900" cy="455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600">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800">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000000"/>
              </a:buClr>
              <a:buSzPts val="1800"/>
              <a:buFont typeface="Proxima Nova"/>
              <a:buChar char="●"/>
            </a:pPr>
            <a:r>
              <a:rPr lang="fr" sz="1800">
                <a:latin typeface="Proxima Nova"/>
                <a:ea typeface="Proxima Nova"/>
                <a:cs typeface="Proxima Nova"/>
                <a:sym typeface="Proxima Nova"/>
              </a:rPr>
              <a:t>Des pionniers en France</a:t>
            </a:r>
            <a:endParaRPr sz="1800">
              <a:latin typeface="Proxima Nova"/>
              <a:ea typeface="Proxima Nova"/>
              <a:cs typeface="Proxima Nova"/>
              <a:sym typeface="Proxima Nova"/>
            </a:endParaRPr>
          </a:p>
          <a:p>
            <a:pPr marL="0" lvl="0" indent="0" algn="just" rtl="0">
              <a:lnSpc>
                <a:spcPct val="115000"/>
              </a:lnSpc>
              <a:spcBef>
                <a:spcPts val="0"/>
              </a:spcBef>
              <a:spcAft>
                <a:spcPts val="1600"/>
              </a:spcAft>
              <a:buNone/>
            </a:pPr>
            <a:endParaRPr sz="1600">
              <a:latin typeface="Proxima Nova"/>
              <a:ea typeface="Proxima Nova"/>
              <a:cs typeface="Proxima Nova"/>
              <a:sym typeface="Proxima Nova"/>
            </a:endParaRPr>
          </a:p>
        </p:txBody>
      </p:sp>
      <p:pic>
        <p:nvPicPr>
          <p:cNvPr id="280" name="Google Shape;280;p51"/>
          <p:cNvPicPr preferRelativeResize="0"/>
          <p:nvPr/>
        </p:nvPicPr>
        <p:blipFill>
          <a:blip r:embed="rId3">
            <a:alphaModFix/>
          </a:blip>
          <a:stretch>
            <a:fillRect/>
          </a:stretch>
        </p:blipFill>
        <p:spPr>
          <a:xfrm>
            <a:off x="806350" y="2131725"/>
            <a:ext cx="2148480" cy="1342800"/>
          </a:xfrm>
          <a:prstGeom prst="rect">
            <a:avLst/>
          </a:prstGeom>
          <a:noFill/>
          <a:ln>
            <a:noFill/>
          </a:ln>
        </p:spPr>
      </p:pic>
      <p:pic>
        <p:nvPicPr>
          <p:cNvPr id="281" name="Google Shape;281;p51"/>
          <p:cNvPicPr preferRelativeResize="0"/>
          <p:nvPr/>
        </p:nvPicPr>
        <p:blipFill>
          <a:blip r:embed="rId4">
            <a:alphaModFix/>
          </a:blip>
          <a:stretch>
            <a:fillRect/>
          </a:stretch>
        </p:blipFill>
        <p:spPr>
          <a:xfrm>
            <a:off x="4075149" y="2784450"/>
            <a:ext cx="4066275" cy="1463650"/>
          </a:xfrm>
          <a:prstGeom prst="rect">
            <a:avLst/>
          </a:prstGeom>
          <a:noFill/>
          <a:ln>
            <a:noFill/>
          </a:ln>
        </p:spPr>
      </p:pic>
      <p:pic>
        <p:nvPicPr>
          <p:cNvPr id="282" name="Google Shape;282;p51"/>
          <p:cNvPicPr preferRelativeResize="0"/>
          <p:nvPr/>
        </p:nvPicPr>
        <p:blipFill>
          <a:blip r:embed="rId5">
            <a:alphaModFix/>
          </a:blip>
          <a:stretch>
            <a:fillRect/>
          </a:stretch>
        </p:blipFill>
        <p:spPr>
          <a:xfrm>
            <a:off x="4791474" y="1712350"/>
            <a:ext cx="2839225" cy="859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Partage des </a:t>
            </a:r>
            <a:r>
              <a:rPr lang="fr" b="1"/>
              <a:t>définitions</a:t>
            </a:r>
            <a:endParaRPr>
              <a:solidFill>
                <a:srgbClr val="FA525C"/>
              </a:solidFill>
            </a:endParaRPr>
          </a:p>
        </p:txBody>
      </p:sp>
      <p:sp>
        <p:nvSpPr>
          <p:cNvPr id="288" name="Google Shape;288;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16</a:t>
            </a:fld>
            <a:endParaRPr>
              <a:latin typeface="Proxima Nova"/>
              <a:ea typeface="Proxima Nova"/>
              <a:cs typeface="Proxima Nova"/>
              <a:sym typeface="Proxima Nova"/>
            </a:endParaRPr>
          </a:p>
        </p:txBody>
      </p:sp>
      <p:sp>
        <p:nvSpPr>
          <p:cNvPr id="289" name="Google Shape;289;p52"/>
          <p:cNvSpPr txBox="1"/>
          <p:nvPr/>
        </p:nvSpPr>
        <p:spPr>
          <a:xfrm>
            <a:off x="934150" y="703050"/>
            <a:ext cx="7402800" cy="18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a:solidFill>
                <a:srgbClr val="4285F4"/>
              </a:solidFill>
              <a:latin typeface="Open Sans ExtraBold"/>
              <a:ea typeface="Open Sans ExtraBold"/>
              <a:cs typeface="Open Sans ExtraBold"/>
              <a:sym typeface="Open Sans ExtraBold"/>
            </a:endParaRPr>
          </a:p>
        </p:txBody>
      </p:sp>
      <p:sp>
        <p:nvSpPr>
          <p:cNvPr id="290" name="Google Shape;290;p52"/>
          <p:cNvSpPr txBox="1"/>
          <p:nvPr/>
        </p:nvSpPr>
        <p:spPr>
          <a:xfrm>
            <a:off x="0" y="370350"/>
            <a:ext cx="8944800" cy="455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600">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800">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000000"/>
              </a:buClr>
              <a:buSzPts val="1800"/>
              <a:buFont typeface="Proxima Nova"/>
              <a:buChar char="●"/>
            </a:pPr>
            <a:r>
              <a:rPr lang="fr" sz="1800">
                <a:latin typeface="Proxima Nova"/>
                <a:ea typeface="Proxima Nova"/>
                <a:cs typeface="Proxima Nova"/>
                <a:sym typeface="Proxima Nova"/>
              </a:rPr>
              <a:t>Loi pour une République Numérique</a:t>
            </a:r>
            <a:endParaRPr sz="1600">
              <a:latin typeface="Proxima Nova"/>
              <a:ea typeface="Proxima Nova"/>
              <a:cs typeface="Proxima Nova"/>
              <a:sym typeface="Proxima Nova"/>
            </a:endParaRPr>
          </a:p>
          <a:p>
            <a:pPr marL="914400" lvl="1" indent="-342900" algn="just" rtl="0">
              <a:lnSpc>
                <a:spcPct val="115000"/>
              </a:lnSpc>
              <a:spcBef>
                <a:spcPts val="0"/>
              </a:spcBef>
              <a:spcAft>
                <a:spcPts val="0"/>
              </a:spcAft>
              <a:buClr>
                <a:srgbClr val="18313A"/>
              </a:buClr>
              <a:buSzPts val="1800"/>
              <a:buFont typeface="Proxima Nova"/>
              <a:buChar char="○"/>
            </a:pPr>
            <a:r>
              <a:rPr lang="fr" sz="1800">
                <a:latin typeface="Proxima Nova"/>
                <a:ea typeface="Proxima Nova"/>
                <a:cs typeface="Proxima Nova"/>
                <a:sym typeface="Proxima Nova"/>
              </a:rPr>
              <a:t>open data par défaut</a:t>
            </a:r>
            <a:endParaRPr sz="1800">
              <a:latin typeface="Proxima Nova"/>
              <a:ea typeface="Proxima Nova"/>
              <a:cs typeface="Proxima Nova"/>
              <a:sym typeface="Proxima Nova"/>
            </a:endParaRPr>
          </a:p>
          <a:p>
            <a:pPr marL="914400" lvl="1" indent="-342900" algn="just" rtl="0">
              <a:lnSpc>
                <a:spcPct val="115000"/>
              </a:lnSpc>
              <a:spcBef>
                <a:spcPts val="0"/>
              </a:spcBef>
              <a:spcAft>
                <a:spcPts val="0"/>
              </a:spcAft>
              <a:buClr>
                <a:srgbClr val="18313A"/>
              </a:buClr>
              <a:buSzPts val="1800"/>
              <a:buFont typeface="Proxima Nova"/>
              <a:buChar char="○"/>
            </a:pPr>
            <a:r>
              <a:rPr lang="fr" sz="1800">
                <a:latin typeface="Proxima Nova"/>
                <a:ea typeface="Proxima Nova"/>
                <a:cs typeface="Proxima Nova"/>
                <a:sym typeface="Proxima Nova"/>
              </a:rPr>
              <a:t>pour toutes les collectivités de 3500 habitants et les administrations </a:t>
            </a:r>
            <a:br>
              <a:rPr lang="fr" sz="1800">
                <a:latin typeface="Proxima Nova"/>
                <a:ea typeface="Proxima Nova"/>
                <a:cs typeface="Proxima Nova"/>
                <a:sym typeface="Proxima Nova"/>
              </a:rPr>
            </a:br>
            <a:r>
              <a:rPr lang="fr" sz="1800">
                <a:latin typeface="Proxima Nova"/>
                <a:ea typeface="Proxima Nova"/>
                <a:cs typeface="Proxima Nova"/>
                <a:sym typeface="Proxima Nova"/>
              </a:rPr>
              <a:t>de plus de 50 agents</a:t>
            </a:r>
            <a:endParaRPr sz="1800">
              <a:latin typeface="Proxima Nova"/>
              <a:ea typeface="Proxima Nova"/>
              <a:cs typeface="Proxima Nova"/>
              <a:sym typeface="Proxima Nova"/>
            </a:endParaRPr>
          </a:p>
          <a:p>
            <a:pPr marL="0" lvl="0" indent="0" algn="just" rtl="0">
              <a:lnSpc>
                <a:spcPct val="115000"/>
              </a:lnSpc>
              <a:spcBef>
                <a:spcPts val="1600"/>
              </a:spcBef>
              <a:spcAft>
                <a:spcPts val="0"/>
              </a:spcAft>
              <a:buNone/>
            </a:pPr>
            <a:endParaRPr sz="1800">
              <a:latin typeface="Proxima Nova"/>
              <a:ea typeface="Proxima Nova"/>
              <a:cs typeface="Proxima Nova"/>
              <a:sym typeface="Proxima Nova"/>
            </a:endParaRPr>
          </a:p>
          <a:p>
            <a:pPr marL="0" lvl="0" indent="0" algn="just" rtl="0">
              <a:lnSpc>
                <a:spcPct val="115000"/>
              </a:lnSpc>
              <a:spcBef>
                <a:spcPts val="0"/>
              </a:spcBef>
              <a:spcAft>
                <a:spcPts val="1600"/>
              </a:spcAft>
              <a:buNone/>
            </a:pPr>
            <a:endParaRPr sz="1600">
              <a:latin typeface="Proxima Nova"/>
              <a:ea typeface="Proxima Nova"/>
              <a:cs typeface="Proxima Nova"/>
              <a:sym typeface="Proxima Nova"/>
            </a:endParaRPr>
          </a:p>
        </p:txBody>
      </p:sp>
      <p:pic>
        <p:nvPicPr>
          <p:cNvPr id="291" name="Google Shape;291;p52"/>
          <p:cNvPicPr preferRelativeResize="0"/>
          <p:nvPr/>
        </p:nvPicPr>
        <p:blipFill>
          <a:blip r:embed="rId3">
            <a:alphaModFix/>
          </a:blip>
          <a:stretch>
            <a:fillRect/>
          </a:stretch>
        </p:blipFill>
        <p:spPr>
          <a:xfrm>
            <a:off x="715175" y="2263925"/>
            <a:ext cx="7197900" cy="2399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3"/>
          <p:cNvSpPr txBox="1">
            <a:spLocks noGrp="1"/>
          </p:cNvSpPr>
          <p:nvPr>
            <p:ph type="title"/>
          </p:nvPr>
        </p:nvSpPr>
        <p:spPr>
          <a:xfrm>
            <a:off x="161775" y="1960025"/>
            <a:ext cx="7855800" cy="244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800"/>
              <a:t>3. Etat des lieux de l’open data en France</a:t>
            </a:r>
            <a:endParaRPr sz="3600"/>
          </a:p>
        </p:txBody>
      </p:sp>
      <p:sp>
        <p:nvSpPr>
          <p:cNvPr id="297" name="Google Shape;29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solidFill>
                  <a:schemeClr val="lt1"/>
                </a:solidFill>
              </a:rPr>
              <a:t>17</a:t>
            </a:fld>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159300" y="1402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La France </a:t>
            </a:r>
            <a:r>
              <a:rPr lang="fr" b="1"/>
              <a:t>dans le monde</a:t>
            </a:r>
            <a:endParaRPr b="1">
              <a:solidFill>
                <a:srgbClr val="1B3540"/>
              </a:solidFill>
            </a:endParaRPr>
          </a:p>
        </p:txBody>
      </p:sp>
      <p:sp>
        <p:nvSpPr>
          <p:cNvPr id="303" name="Google Shape;30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18</a:t>
            </a:fld>
            <a:endParaRPr>
              <a:latin typeface="Proxima Nova"/>
              <a:ea typeface="Proxima Nova"/>
              <a:cs typeface="Proxima Nova"/>
              <a:sym typeface="Proxima Nova"/>
            </a:endParaRPr>
          </a:p>
        </p:txBody>
      </p:sp>
      <p:sp>
        <p:nvSpPr>
          <p:cNvPr id="304" name="Google Shape;304;p54"/>
          <p:cNvSpPr txBox="1"/>
          <p:nvPr/>
        </p:nvSpPr>
        <p:spPr>
          <a:xfrm>
            <a:off x="159300" y="589313"/>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Open Data Index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305" name="Google Shape;305;p54"/>
          <p:cNvPicPr preferRelativeResize="0"/>
          <p:nvPr/>
        </p:nvPicPr>
        <p:blipFill>
          <a:blip r:embed="rId3">
            <a:alphaModFix/>
          </a:blip>
          <a:stretch>
            <a:fillRect/>
          </a:stretch>
        </p:blipFill>
        <p:spPr>
          <a:xfrm>
            <a:off x="462513" y="1045525"/>
            <a:ext cx="7914164" cy="401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5"/>
          <p:cNvSpPr txBox="1">
            <a:spLocks noGrp="1"/>
          </p:cNvSpPr>
          <p:nvPr>
            <p:ph type="title"/>
          </p:nvPr>
        </p:nvSpPr>
        <p:spPr>
          <a:xfrm>
            <a:off x="129325" y="64025"/>
            <a:ext cx="893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260 collectivités</a:t>
            </a:r>
            <a:r>
              <a:rPr lang="fr" b="1">
                <a:solidFill>
                  <a:srgbClr val="1B3540"/>
                </a:solidFill>
              </a:rPr>
              <a:t> ont ouvert leurs données</a:t>
            </a:r>
            <a:endParaRPr b="1">
              <a:solidFill>
                <a:srgbClr val="1B3540"/>
              </a:solidFill>
            </a:endParaRPr>
          </a:p>
        </p:txBody>
      </p:sp>
      <p:sp>
        <p:nvSpPr>
          <p:cNvPr id="311" name="Google Shape;31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19</a:t>
            </a:fld>
            <a:endParaRPr>
              <a:latin typeface="Proxima Nova"/>
              <a:ea typeface="Proxima Nova"/>
              <a:cs typeface="Proxima Nova"/>
              <a:sym typeface="Proxima Nova"/>
            </a:endParaRPr>
          </a:p>
        </p:txBody>
      </p:sp>
      <p:pic>
        <p:nvPicPr>
          <p:cNvPr id="312" name="Google Shape;312;p55"/>
          <p:cNvPicPr preferRelativeResize="0"/>
          <p:nvPr/>
        </p:nvPicPr>
        <p:blipFill>
          <a:blip r:embed="rId3">
            <a:alphaModFix/>
          </a:blip>
          <a:stretch>
            <a:fillRect/>
          </a:stretch>
        </p:blipFill>
        <p:spPr>
          <a:xfrm>
            <a:off x="450875" y="659923"/>
            <a:ext cx="7756850" cy="4347824"/>
          </a:xfrm>
          <a:prstGeom prst="rect">
            <a:avLst/>
          </a:prstGeom>
          <a:noFill/>
          <a:ln>
            <a:noFill/>
          </a:ln>
        </p:spPr>
      </p:pic>
      <p:sp>
        <p:nvSpPr>
          <p:cNvPr id="313" name="Google Shape;313;p55"/>
          <p:cNvSpPr/>
          <p:nvPr/>
        </p:nvSpPr>
        <p:spPr>
          <a:xfrm>
            <a:off x="6469125" y="3902875"/>
            <a:ext cx="1518000" cy="339900"/>
          </a:xfrm>
          <a:prstGeom prst="rect">
            <a:avLst/>
          </a:prstGeom>
          <a:solidFill>
            <a:srgbClr val="FFFFFF">
              <a:alpha val="75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b="1"/>
              <a:t>Source</a:t>
            </a:r>
            <a:r>
              <a:rPr lang="fr"/>
              <a:t> : Civitéo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8"/>
          <p:cNvSpPr txBox="1">
            <a:spLocks noGrp="1"/>
          </p:cNvSpPr>
          <p:nvPr>
            <p:ph type="title"/>
          </p:nvPr>
        </p:nvSpPr>
        <p:spPr>
          <a:xfrm>
            <a:off x="161775" y="1960025"/>
            <a:ext cx="8638500" cy="244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800"/>
              <a:t>1. Introduction</a:t>
            </a:r>
            <a:endParaRPr sz="3600"/>
          </a:p>
        </p:txBody>
      </p:sp>
      <p:sp>
        <p:nvSpPr>
          <p:cNvPr id="161" name="Google Shape;16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solidFill>
                  <a:schemeClr val="lt1"/>
                </a:solidFill>
              </a:rPr>
              <a:t>2</a:t>
            </a:fld>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Loi pour une république Numérique : </a:t>
            </a:r>
            <a:r>
              <a:rPr lang="fr" b="1">
                <a:solidFill>
                  <a:srgbClr val="1B3540"/>
                </a:solidFill>
              </a:rPr>
              <a:t> quel impact ?</a:t>
            </a:r>
            <a:endParaRPr b="1">
              <a:solidFill>
                <a:srgbClr val="1B3540"/>
              </a:solidFill>
            </a:endParaRPr>
          </a:p>
        </p:txBody>
      </p:sp>
      <p:sp>
        <p:nvSpPr>
          <p:cNvPr id="319" name="Google Shape;319;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20</a:t>
            </a:fld>
            <a:endParaRPr>
              <a:latin typeface="Proxima Nova"/>
              <a:ea typeface="Proxima Nova"/>
              <a:cs typeface="Proxima Nova"/>
              <a:sym typeface="Proxima Nova"/>
            </a:endParaRPr>
          </a:p>
        </p:txBody>
      </p:sp>
      <p:sp>
        <p:nvSpPr>
          <p:cNvPr id="320" name="Google Shape;320;p56"/>
          <p:cNvSpPr txBox="1"/>
          <p:nvPr/>
        </p:nvSpPr>
        <p:spPr>
          <a:xfrm>
            <a:off x="311700" y="139727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en mars 2018, 5% des collectivités soumise à l’obligation d’open data ont ouvert leurs données (AMF)	</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3200 communes sont concernées</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7 octobre 2018 : la loi doit être appliquée </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pas de sanction prévue aujourd’hui</a:t>
            </a:r>
            <a:endParaRPr sz="1800">
              <a:solidFill>
                <a:srgbClr val="18313A"/>
              </a:solidFill>
              <a:latin typeface="Proxima Nova"/>
              <a:ea typeface="Proxima Nova"/>
              <a:cs typeface="Proxima Nova"/>
              <a:sym typeface="Proxima Nova"/>
            </a:endParaRPr>
          </a:p>
          <a:p>
            <a:pPr marL="0" marR="0" lvl="0" indent="0" algn="l" rtl="0">
              <a:lnSpc>
                <a:spcPct val="115000"/>
              </a:lnSpc>
              <a:spcBef>
                <a:spcPts val="1600"/>
              </a:spcBef>
              <a:spcAft>
                <a:spcPts val="0"/>
              </a:spcAft>
              <a:buNone/>
            </a:pP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7"/>
          <p:cNvSpPr txBox="1">
            <a:spLocks noGrp="1"/>
          </p:cNvSpPr>
          <p:nvPr>
            <p:ph type="title"/>
          </p:nvPr>
        </p:nvSpPr>
        <p:spPr>
          <a:xfrm>
            <a:off x="161775" y="1960025"/>
            <a:ext cx="8926800" cy="244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800"/>
              <a:t>4. À quoi sert </a:t>
            </a:r>
            <a:br>
              <a:rPr lang="fr" sz="4800"/>
            </a:br>
            <a:r>
              <a:rPr lang="fr" sz="4800"/>
              <a:t>l’open data ?</a:t>
            </a:r>
            <a:endParaRPr sz="3600"/>
          </a:p>
        </p:txBody>
      </p:sp>
      <p:sp>
        <p:nvSpPr>
          <p:cNvPr id="326" name="Google Shape;326;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solidFill>
                  <a:schemeClr val="lt1"/>
                </a:solidFill>
              </a:rPr>
              <a:t>21</a:t>
            </a:fld>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8"/>
          <p:cNvSpPr txBox="1">
            <a:spLocks noGrp="1"/>
          </p:cNvSpPr>
          <p:nvPr>
            <p:ph type="title"/>
          </p:nvPr>
        </p:nvSpPr>
        <p:spPr>
          <a:xfrm>
            <a:off x="217200" y="1843375"/>
            <a:ext cx="8926800" cy="244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800"/>
              <a:t>4.1. À quoi sert </a:t>
            </a:r>
            <a:br>
              <a:rPr lang="fr" sz="4800"/>
            </a:br>
            <a:r>
              <a:rPr lang="fr" sz="4800"/>
              <a:t>l’open data ?</a:t>
            </a:r>
            <a:endParaRPr sz="4800"/>
          </a:p>
          <a:p>
            <a:pPr marL="0" lvl="0" indent="0" algn="l" rtl="0">
              <a:spcBef>
                <a:spcPts val="0"/>
              </a:spcBef>
              <a:spcAft>
                <a:spcPts val="0"/>
              </a:spcAft>
              <a:buNone/>
            </a:pPr>
            <a:endParaRPr sz="4800"/>
          </a:p>
          <a:p>
            <a:pPr marL="0" lvl="0" indent="0" algn="l" rtl="0">
              <a:spcBef>
                <a:spcPts val="0"/>
              </a:spcBef>
              <a:spcAft>
                <a:spcPts val="0"/>
              </a:spcAft>
              <a:buNone/>
            </a:pPr>
            <a:r>
              <a:rPr lang="fr" sz="4800"/>
              <a:t>...pour l’organisation</a:t>
            </a:r>
            <a:endParaRPr sz="4800"/>
          </a:p>
        </p:txBody>
      </p:sp>
      <p:sp>
        <p:nvSpPr>
          <p:cNvPr id="332" name="Google Shape;332;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solidFill>
                  <a:schemeClr val="lt1"/>
                </a:solidFill>
              </a:rPr>
              <a:t>22</a:t>
            </a:fld>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9"/>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Valoriser le travail </a:t>
            </a:r>
            <a:r>
              <a:rPr lang="fr" b="1">
                <a:solidFill>
                  <a:srgbClr val="1B3540"/>
                </a:solidFill>
              </a:rPr>
              <a:t>d’une administration ou d’une entreprise</a:t>
            </a:r>
            <a:endParaRPr b="1">
              <a:solidFill>
                <a:srgbClr val="1B3540"/>
              </a:solidFill>
            </a:endParaRPr>
          </a:p>
        </p:txBody>
      </p:sp>
      <p:sp>
        <p:nvSpPr>
          <p:cNvPr id="338" name="Google Shape;338;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23</a:t>
            </a:fld>
            <a:endParaRPr>
              <a:latin typeface="Proxima Nova"/>
              <a:ea typeface="Proxima Nova"/>
              <a:cs typeface="Proxima Nova"/>
              <a:sym typeface="Proxima Nova"/>
            </a:endParaRPr>
          </a:p>
        </p:txBody>
      </p:sp>
      <p:sp>
        <p:nvSpPr>
          <p:cNvPr id="339" name="Google Shape;339;p59"/>
          <p:cNvSpPr txBox="1"/>
          <p:nvPr/>
        </p:nvSpPr>
        <p:spPr>
          <a:xfrm>
            <a:off x="311700" y="1132200"/>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Exemple de la Gironde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340" name="Google Shape;340;p59"/>
          <p:cNvPicPr preferRelativeResize="0"/>
          <p:nvPr/>
        </p:nvPicPr>
        <p:blipFill>
          <a:blip r:embed="rId3">
            <a:alphaModFix/>
          </a:blip>
          <a:stretch>
            <a:fillRect/>
          </a:stretch>
        </p:blipFill>
        <p:spPr>
          <a:xfrm>
            <a:off x="1090725" y="1548113"/>
            <a:ext cx="6319774" cy="31794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Valoriser le travail </a:t>
            </a:r>
            <a:r>
              <a:rPr lang="fr" b="1">
                <a:solidFill>
                  <a:srgbClr val="1B3540"/>
                </a:solidFill>
              </a:rPr>
              <a:t>d’une administration ou d’une entreprise</a:t>
            </a:r>
            <a:endParaRPr b="1">
              <a:solidFill>
                <a:srgbClr val="1B3540"/>
              </a:solidFill>
            </a:endParaRPr>
          </a:p>
        </p:txBody>
      </p:sp>
      <p:sp>
        <p:nvSpPr>
          <p:cNvPr id="346" name="Google Shape;346;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24</a:t>
            </a:fld>
            <a:endParaRPr>
              <a:latin typeface="Proxima Nova"/>
              <a:ea typeface="Proxima Nova"/>
              <a:cs typeface="Proxima Nova"/>
              <a:sym typeface="Proxima Nova"/>
            </a:endParaRPr>
          </a:p>
        </p:txBody>
      </p:sp>
      <p:sp>
        <p:nvSpPr>
          <p:cNvPr id="347" name="Google Shape;347;p60"/>
          <p:cNvSpPr txBox="1"/>
          <p:nvPr/>
        </p:nvSpPr>
        <p:spPr>
          <a:xfrm>
            <a:off x="311700" y="1132200"/>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Exemple de la Gironde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348" name="Google Shape;348;p60"/>
          <p:cNvPicPr preferRelativeResize="0"/>
          <p:nvPr/>
        </p:nvPicPr>
        <p:blipFill>
          <a:blip r:embed="rId3">
            <a:alphaModFix/>
          </a:blip>
          <a:stretch>
            <a:fillRect/>
          </a:stretch>
        </p:blipFill>
        <p:spPr>
          <a:xfrm>
            <a:off x="589850" y="1623825"/>
            <a:ext cx="7312551" cy="3326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1"/>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Valoriser le travail </a:t>
            </a:r>
            <a:r>
              <a:rPr lang="fr" b="1">
                <a:solidFill>
                  <a:srgbClr val="1B3540"/>
                </a:solidFill>
              </a:rPr>
              <a:t>d’une administration ou d’une entreprise</a:t>
            </a:r>
            <a:endParaRPr b="1">
              <a:solidFill>
                <a:srgbClr val="1B3540"/>
              </a:solidFill>
            </a:endParaRPr>
          </a:p>
        </p:txBody>
      </p:sp>
      <p:sp>
        <p:nvSpPr>
          <p:cNvPr id="354" name="Google Shape;354;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25</a:t>
            </a:fld>
            <a:endParaRPr>
              <a:latin typeface="Proxima Nova"/>
              <a:ea typeface="Proxima Nova"/>
              <a:cs typeface="Proxima Nova"/>
              <a:sym typeface="Proxima Nova"/>
            </a:endParaRPr>
          </a:p>
        </p:txBody>
      </p:sp>
      <p:sp>
        <p:nvSpPr>
          <p:cNvPr id="355" name="Google Shape;355;p61"/>
          <p:cNvSpPr txBox="1"/>
          <p:nvPr/>
        </p:nvSpPr>
        <p:spPr>
          <a:xfrm>
            <a:off x="311700" y="1132200"/>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Exemple de la Gironde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356" name="Google Shape;356;p61"/>
          <p:cNvPicPr preferRelativeResize="0"/>
          <p:nvPr/>
        </p:nvPicPr>
        <p:blipFill>
          <a:blip r:embed="rId3">
            <a:alphaModFix/>
          </a:blip>
          <a:stretch>
            <a:fillRect/>
          </a:stretch>
        </p:blipFill>
        <p:spPr>
          <a:xfrm>
            <a:off x="487150" y="1637475"/>
            <a:ext cx="7375392" cy="3419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Servir l’intérêt général </a:t>
            </a:r>
            <a:r>
              <a:rPr lang="fr" b="1">
                <a:solidFill>
                  <a:srgbClr val="1B3540"/>
                </a:solidFill>
              </a:rPr>
              <a:t>via un </a:t>
            </a:r>
            <a:br>
              <a:rPr lang="fr" b="1">
                <a:solidFill>
                  <a:srgbClr val="1B3540"/>
                </a:solidFill>
              </a:rPr>
            </a:br>
            <a:r>
              <a:rPr lang="fr" b="1">
                <a:solidFill>
                  <a:srgbClr val="1B3540"/>
                </a:solidFill>
              </a:rPr>
              <a:t>service public</a:t>
            </a:r>
            <a:endParaRPr b="1">
              <a:solidFill>
                <a:srgbClr val="1B3540"/>
              </a:solidFill>
            </a:endParaRPr>
          </a:p>
        </p:txBody>
      </p:sp>
      <p:sp>
        <p:nvSpPr>
          <p:cNvPr id="362" name="Google Shape;362;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26</a:t>
            </a:fld>
            <a:endParaRPr>
              <a:latin typeface="Proxima Nova"/>
              <a:ea typeface="Proxima Nova"/>
              <a:cs typeface="Proxima Nova"/>
              <a:sym typeface="Proxima Nova"/>
            </a:endParaRPr>
          </a:p>
        </p:txBody>
      </p:sp>
      <p:sp>
        <p:nvSpPr>
          <p:cNvPr id="363" name="Google Shape;363;p62"/>
          <p:cNvSpPr txBox="1"/>
          <p:nvPr/>
        </p:nvSpPr>
        <p:spPr>
          <a:xfrm>
            <a:off x="311700" y="1828000"/>
            <a:ext cx="88323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b="1">
                <a:solidFill>
                  <a:srgbClr val="18313A"/>
                </a:solidFill>
                <a:latin typeface="Proxima Nova"/>
                <a:ea typeface="Proxima Nova"/>
                <a:cs typeface="Proxima Nova"/>
                <a:sym typeface="Proxima Nova"/>
              </a:rPr>
              <a:t>Continuité</a:t>
            </a:r>
            <a:r>
              <a:rPr lang="fr" sz="1800">
                <a:solidFill>
                  <a:srgbClr val="18313A"/>
                </a:solidFill>
                <a:latin typeface="Proxima Nova"/>
                <a:ea typeface="Proxima Nova"/>
                <a:cs typeface="Proxima Nova"/>
                <a:sym typeface="Proxima Nova"/>
              </a:rPr>
              <a:t> : des données accessibles en permanence et mises à jour</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b="1">
                <a:solidFill>
                  <a:srgbClr val="18313A"/>
                </a:solidFill>
                <a:latin typeface="Proxima Nova"/>
                <a:ea typeface="Proxima Nova"/>
                <a:cs typeface="Proxima Nova"/>
                <a:sym typeface="Proxima Nova"/>
              </a:rPr>
              <a:t>Adaptabilité</a:t>
            </a:r>
            <a:r>
              <a:rPr lang="fr" sz="1800">
                <a:solidFill>
                  <a:srgbClr val="18313A"/>
                </a:solidFill>
                <a:latin typeface="Proxima Nova"/>
                <a:ea typeface="Proxima Nova"/>
                <a:cs typeface="Proxima Nova"/>
                <a:sym typeface="Proxima Nova"/>
              </a:rPr>
              <a:t> : des données adaptées à la demande (formats, nature, services)</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b="1">
                <a:solidFill>
                  <a:srgbClr val="18313A"/>
                </a:solidFill>
                <a:latin typeface="Proxima Nova"/>
                <a:ea typeface="Proxima Nova"/>
                <a:cs typeface="Proxima Nova"/>
                <a:sym typeface="Proxima Nova"/>
              </a:rPr>
              <a:t>Egalité</a:t>
            </a:r>
            <a:r>
              <a:rPr lang="fr" sz="1800">
                <a:solidFill>
                  <a:srgbClr val="18313A"/>
                </a:solidFill>
                <a:latin typeface="Proxima Nova"/>
                <a:ea typeface="Proxima Nova"/>
                <a:cs typeface="Proxima Nova"/>
                <a:sym typeface="Proxima Nova"/>
              </a:rPr>
              <a:t> : des données accessibles à tous, sans restriction ni discrimination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Faire gagner du temps </a:t>
            </a:r>
            <a:r>
              <a:rPr lang="fr" b="1">
                <a:solidFill>
                  <a:srgbClr val="1B3540"/>
                </a:solidFill>
              </a:rPr>
              <a:t>aux différents services</a:t>
            </a:r>
            <a:endParaRPr b="1">
              <a:solidFill>
                <a:srgbClr val="1B3540"/>
              </a:solidFill>
            </a:endParaRPr>
          </a:p>
        </p:txBody>
      </p:sp>
      <p:sp>
        <p:nvSpPr>
          <p:cNvPr id="369" name="Google Shape;369;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27</a:t>
            </a:fld>
            <a:endParaRPr>
              <a:latin typeface="Proxima Nova"/>
              <a:ea typeface="Proxima Nova"/>
              <a:cs typeface="Proxima Nova"/>
              <a:sym typeface="Proxima Nova"/>
            </a:endParaRPr>
          </a:p>
        </p:txBody>
      </p:sp>
      <p:sp>
        <p:nvSpPr>
          <p:cNvPr id="370" name="Google Shape;370;p63"/>
          <p:cNvSpPr txBox="1"/>
          <p:nvPr/>
        </p:nvSpPr>
        <p:spPr>
          <a:xfrm>
            <a:off x="78550" y="1315275"/>
            <a:ext cx="8942700" cy="4053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Répondre moins souvent aux demandes individuelles </a:t>
            </a:r>
            <a:br>
              <a:rPr lang="fr" sz="1800">
                <a:solidFill>
                  <a:srgbClr val="18313A"/>
                </a:solidFill>
                <a:latin typeface="Proxima Nova"/>
                <a:ea typeface="Proxima Nova"/>
                <a:cs typeface="Proxima Nova"/>
                <a:sym typeface="Proxima Nova"/>
              </a:rPr>
            </a:br>
            <a:r>
              <a:rPr lang="fr" sz="1800">
                <a:solidFill>
                  <a:srgbClr val="18313A"/>
                </a:solidFill>
                <a:latin typeface="Proxima Nova"/>
                <a:ea typeface="Proxima Nova"/>
                <a:cs typeface="Proxima Nova"/>
                <a:sym typeface="Proxima Nova"/>
              </a:rPr>
              <a:t>du fait de la publicité des données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371" name="Google Shape;371;p6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40125" y="2507275"/>
            <a:ext cx="3666699" cy="2228524"/>
          </a:xfrm>
          <a:prstGeom prst="rect">
            <a:avLst/>
          </a:prstGeom>
          <a:noFill/>
          <a:ln>
            <a:noFill/>
          </a:ln>
        </p:spPr>
      </p:pic>
      <p:sp>
        <p:nvSpPr>
          <p:cNvPr id="372" name="Google Shape;372;p63"/>
          <p:cNvSpPr/>
          <p:nvPr/>
        </p:nvSpPr>
        <p:spPr>
          <a:xfrm>
            <a:off x="3940300" y="2780275"/>
            <a:ext cx="754200" cy="983700"/>
          </a:xfrm>
          <a:prstGeom prst="rightArrow">
            <a:avLst>
              <a:gd name="adj1" fmla="val 50000"/>
              <a:gd name="adj2" fmla="val 50000"/>
            </a:avLst>
          </a:prstGeom>
          <a:solidFill>
            <a:srgbClr val="FA5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6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04300" y="3856538"/>
            <a:ext cx="1729150" cy="1270925"/>
          </a:xfrm>
          <a:prstGeom prst="rect">
            <a:avLst/>
          </a:prstGeom>
          <a:noFill/>
          <a:ln>
            <a:noFill/>
          </a:ln>
        </p:spPr>
      </p:pic>
      <p:pic>
        <p:nvPicPr>
          <p:cNvPr id="374" name="Google Shape;374;p6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095095" y="2827595"/>
            <a:ext cx="3926050" cy="1028950"/>
          </a:xfrm>
          <a:prstGeom prst="rect">
            <a:avLst/>
          </a:prstGeom>
          <a:noFill/>
          <a:ln>
            <a:noFill/>
          </a:ln>
        </p:spPr>
      </p:pic>
      <p:pic>
        <p:nvPicPr>
          <p:cNvPr id="375" name="Google Shape;375;p63"/>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rot="-832501">
            <a:off x="4568675" y="1951575"/>
            <a:ext cx="983701" cy="983701"/>
          </a:xfrm>
          <a:prstGeom prst="rect">
            <a:avLst/>
          </a:prstGeom>
          <a:noFill/>
          <a:ln>
            <a:noFill/>
          </a:ln>
        </p:spPr>
      </p:pic>
      <p:pic>
        <p:nvPicPr>
          <p:cNvPr id="376" name="Google Shape;376;p63"/>
          <p:cNvPicPr preferRelativeResize="0"/>
          <p:nvPr/>
        </p:nvPicPr>
        <p:blipFill>
          <a:blip r:embed="rId7">
            <a:alphaModFix/>
          </a:blip>
          <a:stretch>
            <a:fillRect/>
          </a:stretch>
        </p:blipFill>
        <p:spPr>
          <a:xfrm>
            <a:off x="5749400" y="3642688"/>
            <a:ext cx="2809875" cy="542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Ouvrir les possibilités de</a:t>
            </a:r>
            <a:r>
              <a:rPr lang="fr" b="1"/>
              <a:t> croisements de données</a:t>
            </a:r>
            <a:endParaRPr b="1">
              <a:solidFill>
                <a:srgbClr val="1B3540"/>
              </a:solidFill>
            </a:endParaRPr>
          </a:p>
        </p:txBody>
      </p:sp>
      <p:sp>
        <p:nvSpPr>
          <p:cNvPr id="382" name="Google Shape;382;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28</a:t>
            </a:fld>
            <a:endParaRPr>
              <a:latin typeface="Proxima Nova"/>
              <a:ea typeface="Proxima Nova"/>
              <a:cs typeface="Proxima Nova"/>
              <a:sym typeface="Proxima Nova"/>
            </a:endParaRPr>
          </a:p>
        </p:txBody>
      </p:sp>
      <p:sp>
        <p:nvSpPr>
          <p:cNvPr id="383" name="Google Shape;383;p64"/>
          <p:cNvSpPr txBox="1"/>
          <p:nvPr/>
        </p:nvSpPr>
        <p:spPr>
          <a:xfrm>
            <a:off x="311700" y="1233650"/>
            <a:ext cx="8472900" cy="4135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Exemple des vélos en libre service à New York : confronter modèles et usages</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384" name="Google Shape;384;p6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55601" y="1800725"/>
            <a:ext cx="3036950" cy="2862501"/>
          </a:xfrm>
          <a:prstGeom prst="rect">
            <a:avLst/>
          </a:prstGeom>
          <a:noFill/>
          <a:ln>
            <a:noFill/>
          </a:ln>
        </p:spPr>
      </p:pic>
      <p:pic>
        <p:nvPicPr>
          <p:cNvPr id="385" name="Google Shape;385;p6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310109" y="1800725"/>
            <a:ext cx="3872592" cy="2737606"/>
          </a:xfrm>
          <a:prstGeom prst="rect">
            <a:avLst/>
          </a:prstGeom>
          <a:noFill/>
          <a:ln>
            <a:noFill/>
          </a:ln>
        </p:spPr>
      </p:pic>
      <p:sp>
        <p:nvSpPr>
          <p:cNvPr id="386" name="Google Shape;386;p64"/>
          <p:cNvSpPr txBox="1"/>
          <p:nvPr/>
        </p:nvSpPr>
        <p:spPr>
          <a:xfrm>
            <a:off x="5257800" y="4690725"/>
            <a:ext cx="73152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u="sng">
                <a:solidFill>
                  <a:schemeClr val="hlink"/>
                </a:solidFill>
                <a:hlinkClick r:id="rId5"/>
              </a:rPr>
              <a:t>SOURCE</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Questionner</a:t>
            </a:r>
            <a:r>
              <a:rPr lang="fr" b="1">
                <a:solidFill>
                  <a:srgbClr val="1B3540"/>
                </a:solidFill>
              </a:rPr>
              <a:t> des politiques publiques</a:t>
            </a:r>
            <a:endParaRPr b="1">
              <a:solidFill>
                <a:srgbClr val="1B3540"/>
              </a:solidFill>
            </a:endParaRPr>
          </a:p>
        </p:txBody>
      </p:sp>
      <p:sp>
        <p:nvSpPr>
          <p:cNvPr id="392" name="Google Shape;392;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29</a:t>
            </a:fld>
            <a:endParaRPr>
              <a:latin typeface="Proxima Nova"/>
              <a:ea typeface="Proxima Nova"/>
              <a:cs typeface="Proxima Nova"/>
              <a:sym typeface="Proxima Nova"/>
            </a:endParaRPr>
          </a:p>
        </p:txBody>
      </p:sp>
      <p:sp>
        <p:nvSpPr>
          <p:cNvPr id="393" name="Google Shape;393;p65"/>
          <p:cNvSpPr txBox="1"/>
          <p:nvPr/>
        </p:nvSpPr>
        <p:spPr>
          <a:xfrm>
            <a:off x="311700" y="1005050"/>
            <a:ext cx="8472900" cy="4135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Exemple des dataviz sur les vélos en libre service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394" name="Google Shape;394;p6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38275" y="1450800"/>
            <a:ext cx="8160753" cy="32437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9"/>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Datactivist</a:t>
            </a:r>
            <a:endParaRPr>
              <a:solidFill>
                <a:srgbClr val="FA525C"/>
              </a:solidFill>
            </a:endParaRPr>
          </a:p>
        </p:txBody>
      </p:sp>
      <p:sp>
        <p:nvSpPr>
          <p:cNvPr id="167" name="Google Shape;167;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3</a:t>
            </a:fld>
            <a:endParaRPr>
              <a:latin typeface="Proxima Nova"/>
              <a:ea typeface="Proxima Nova"/>
              <a:cs typeface="Proxima Nova"/>
              <a:sym typeface="Proxima Nova"/>
            </a:endParaRPr>
          </a:p>
        </p:txBody>
      </p:sp>
      <p:sp>
        <p:nvSpPr>
          <p:cNvPr id="168" name="Google Shape;168;p39"/>
          <p:cNvSpPr txBox="1"/>
          <p:nvPr/>
        </p:nvSpPr>
        <p:spPr>
          <a:xfrm>
            <a:off x="269275" y="1099850"/>
            <a:ext cx="6507300" cy="4555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Une société coopérative et participative (SCOP) créée en novembre 2016 qui se donne pour mission d’</a:t>
            </a:r>
            <a:r>
              <a:rPr lang="fr" sz="1800" b="1">
                <a:solidFill>
                  <a:srgbClr val="18313A"/>
                </a:solidFill>
                <a:latin typeface="Proxima Nova"/>
                <a:ea typeface="Proxima Nova"/>
                <a:cs typeface="Proxima Nova"/>
                <a:sym typeface="Proxima Nova"/>
              </a:rPr>
              <a:t>ouvrir les données et de les rendre utiles et utilisées</a:t>
            </a: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457200" lvl="0" indent="-342900" algn="l" rtl="0">
              <a:lnSpc>
                <a:spcPct val="115000"/>
              </a:lnSpc>
              <a:spcBef>
                <a:spcPts val="0"/>
              </a:spcBef>
              <a:spcAft>
                <a:spcPts val="0"/>
              </a:spcAft>
              <a:buClr>
                <a:srgbClr val="18313A"/>
              </a:buClr>
              <a:buSzPts val="1800"/>
              <a:buFont typeface="Proxima Nova"/>
              <a:buChar char="●"/>
            </a:pPr>
            <a:r>
              <a:rPr lang="fr" sz="1800" b="1">
                <a:solidFill>
                  <a:srgbClr val="18313A"/>
                </a:solidFill>
                <a:latin typeface="Proxima Nova"/>
                <a:ea typeface="Proxima Nova"/>
                <a:cs typeface="Proxima Nova"/>
                <a:sym typeface="Proxima Nova"/>
              </a:rPr>
              <a:t>Activistes</a:t>
            </a:r>
            <a:r>
              <a:rPr lang="fr" sz="1800">
                <a:solidFill>
                  <a:srgbClr val="18313A"/>
                </a:solidFill>
                <a:latin typeface="Proxima Nova"/>
                <a:ea typeface="Proxima Nova"/>
                <a:cs typeface="Proxima Nova"/>
                <a:sym typeface="Proxima Nova"/>
              </a:rPr>
              <a:t> car nous militons pour l’ouverture des données et nous appliquons à nous mêmes les principes que nous défendons en partageant toutes nos productions sous licence libre.		</a:t>
            </a:r>
            <a:endParaRPr sz="1800">
              <a:solidFill>
                <a:srgbClr val="18313A"/>
              </a:solidFill>
              <a:latin typeface="Proxima Nova"/>
              <a:ea typeface="Proxima Nova"/>
              <a:cs typeface="Proxima Nova"/>
              <a:sym typeface="Proxima Nova"/>
            </a:endParaRPr>
          </a:p>
          <a:p>
            <a:pPr marL="45720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3 grands types de missions</a:t>
            </a:r>
            <a:endParaRPr sz="1800">
              <a:solidFill>
                <a:srgbClr val="18313A"/>
              </a:solidFill>
              <a:latin typeface="Proxima Nova"/>
              <a:ea typeface="Proxima Nova"/>
              <a:cs typeface="Proxima Nova"/>
              <a:sym typeface="Proxima Nova"/>
            </a:endParaRPr>
          </a:p>
          <a:p>
            <a:pPr marL="914400" lvl="1" indent="-317500" algn="l" rtl="0">
              <a:lnSpc>
                <a:spcPct val="115000"/>
              </a:lnSpc>
              <a:spcBef>
                <a:spcPts val="0"/>
              </a:spcBef>
              <a:spcAft>
                <a:spcPts val="0"/>
              </a:spcAft>
              <a:buClr>
                <a:srgbClr val="18313A"/>
              </a:buClr>
              <a:buSzPts val="1400"/>
              <a:buFont typeface="Proxima Nova"/>
              <a:buChar char="○"/>
            </a:pPr>
            <a:r>
              <a:rPr lang="fr" sz="1800" b="1">
                <a:solidFill>
                  <a:srgbClr val="18313A"/>
                </a:solidFill>
                <a:latin typeface="Proxima Nova"/>
                <a:ea typeface="Proxima Nova"/>
                <a:cs typeface="Proxima Nova"/>
                <a:sym typeface="Proxima Nova"/>
              </a:rPr>
              <a:t>Conseil, </a:t>
            </a:r>
            <a:endParaRPr sz="1800" b="1">
              <a:solidFill>
                <a:srgbClr val="18313A"/>
              </a:solidFill>
              <a:latin typeface="Proxima Nova"/>
              <a:ea typeface="Proxima Nova"/>
              <a:cs typeface="Proxima Nova"/>
              <a:sym typeface="Proxima Nova"/>
            </a:endParaRPr>
          </a:p>
          <a:p>
            <a:pPr marL="914400" lvl="1" indent="-317500" algn="l" rtl="0">
              <a:lnSpc>
                <a:spcPct val="115000"/>
              </a:lnSpc>
              <a:spcBef>
                <a:spcPts val="0"/>
              </a:spcBef>
              <a:spcAft>
                <a:spcPts val="0"/>
              </a:spcAft>
              <a:buClr>
                <a:srgbClr val="18313A"/>
              </a:buClr>
              <a:buSzPts val="1400"/>
              <a:buFont typeface="Proxima Nova"/>
              <a:buChar char="○"/>
            </a:pPr>
            <a:r>
              <a:rPr lang="fr" sz="1800" b="1">
                <a:solidFill>
                  <a:srgbClr val="18313A"/>
                </a:solidFill>
                <a:latin typeface="Proxima Nova"/>
                <a:ea typeface="Proxima Nova"/>
                <a:cs typeface="Proxima Nova"/>
                <a:sym typeface="Proxima Nova"/>
              </a:rPr>
              <a:t>Formation,</a:t>
            </a:r>
            <a:endParaRPr sz="1800" b="1">
              <a:solidFill>
                <a:srgbClr val="18313A"/>
              </a:solidFill>
              <a:latin typeface="Proxima Nova"/>
              <a:ea typeface="Proxima Nova"/>
              <a:cs typeface="Proxima Nova"/>
              <a:sym typeface="Proxima Nova"/>
            </a:endParaRPr>
          </a:p>
          <a:p>
            <a:pPr marL="914400" lvl="1" indent="-317500" algn="l" rtl="0">
              <a:lnSpc>
                <a:spcPct val="115000"/>
              </a:lnSpc>
              <a:spcBef>
                <a:spcPts val="0"/>
              </a:spcBef>
              <a:spcAft>
                <a:spcPts val="0"/>
              </a:spcAft>
              <a:buClr>
                <a:srgbClr val="18313A"/>
              </a:buClr>
              <a:buSzPts val="1400"/>
              <a:buFont typeface="Proxima Nova"/>
              <a:buChar char="○"/>
            </a:pPr>
            <a:r>
              <a:rPr lang="fr" sz="1800" b="1">
                <a:solidFill>
                  <a:srgbClr val="18313A"/>
                </a:solidFill>
                <a:latin typeface="Proxima Nova"/>
                <a:ea typeface="Proxima Nova"/>
                <a:cs typeface="Proxima Nova"/>
                <a:sym typeface="Proxima Nova"/>
              </a:rPr>
              <a:t>Médiation </a:t>
            </a: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169" name="Google Shape;169;p39"/>
          <p:cNvPicPr preferRelativeResize="0"/>
          <p:nvPr/>
        </p:nvPicPr>
        <p:blipFill>
          <a:blip r:embed="rId3">
            <a:alphaModFix/>
          </a:blip>
          <a:stretch>
            <a:fillRect/>
          </a:stretch>
        </p:blipFill>
        <p:spPr>
          <a:xfrm>
            <a:off x="6868000" y="1474529"/>
            <a:ext cx="2085975" cy="2409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6"/>
          <p:cNvSpPr txBox="1">
            <a:spLocks noGrp="1"/>
          </p:cNvSpPr>
          <p:nvPr>
            <p:ph type="title"/>
          </p:nvPr>
        </p:nvSpPr>
        <p:spPr>
          <a:xfrm>
            <a:off x="217200" y="2376775"/>
            <a:ext cx="8926800" cy="244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800"/>
              <a:t>4.2. À quoi sert </a:t>
            </a:r>
            <a:br>
              <a:rPr lang="fr" sz="4800"/>
            </a:br>
            <a:r>
              <a:rPr lang="fr" sz="4800"/>
              <a:t>l’open data ?</a:t>
            </a:r>
            <a:endParaRPr sz="4800"/>
          </a:p>
          <a:p>
            <a:pPr marL="0" lvl="0" indent="0" algn="l" rtl="0">
              <a:spcBef>
                <a:spcPts val="0"/>
              </a:spcBef>
              <a:spcAft>
                <a:spcPts val="0"/>
              </a:spcAft>
              <a:buNone/>
            </a:pPr>
            <a:endParaRPr sz="4800"/>
          </a:p>
          <a:p>
            <a:pPr marL="0" lvl="0" indent="0" algn="l" rtl="0">
              <a:spcBef>
                <a:spcPts val="0"/>
              </a:spcBef>
              <a:spcAft>
                <a:spcPts val="0"/>
              </a:spcAft>
              <a:buNone/>
            </a:pPr>
            <a:r>
              <a:rPr lang="fr" sz="4800"/>
              <a:t>...pour les systèmes d’information</a:t>
            </a:r>
            <a:endParaRPr sz="4800"/>
          </a:p>
        </p:txBody>
      </p:sp>
      <p:sp>
        <p:nvSpPr>
          <p:cNvPr id="400" name="Google Shape;400;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solidFill>
                  <a:schemeClr val="lt1"/>
                </a:solidFill>
              </a:rPr>
              <a:t>30</a:t>
            </a:fld>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7"/>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Améliorer la </a:t>
            </a:r>
            <a:r>
              <a:rPr lang="fr" b="1"/>
              <a:t>qualité des données</a:t>
            </a:r>
            <a:endParaRPr b="1">
              <a:solidFill>
                <a:srgbClr val="1B3540"/>
              </a:solidFill>
            </a:endParaRPr>
          </a:p>
        </p:txBody>
      </p:sp>
      <p:sp>
        <p:nvSpPr>
          <p:cNvPr id="406" name="Google Shape;406;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31</a:t>
            </a:fld>
            <a:endParaRPr>
              <a:latin typeface="Proxima Nova"/>
              <a:ea typeface="Proxima Nova"/>
              <a:cs typeface="Proxima Nova"/>
              <a:sym typeface="Proxima Nova"/>
            </a:endParaRPr>
          </a:p>
        </p:txBody>
      </p:sp>
      <p:sp>
        <p:nvSpPr>
          <p:cNvPr id="407" name="Google Shape;407;p67"/>
          <p:cNvSpPr txBox="1"/>
          <p:nvPr/>
        </p:nvSpPr>
        <p:spPr>
          <a:xfrm>
            <a:off x="311700" y="1357475"/>
            <a:ext cx="34488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En donnant de la visibilité aux données</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b="1">
                <a:solidFill>
                  <a:srgbClr val="18313A"/>
                </a:solidFill>
                <a:latin typeface="Proxima Nova"/>
                <a:ea typeface="Proxima Nova"/>
                <a:cs typeface="Proxima Nova"/>
                <a:sym typeface="Proxima Nova"/>
              </a:rPr>
              <a:t>+ d’audience </a:t>
            </a:r>
            <a:br>
              <a:rPr lang="fr" sz="1800" b="1">
                <a:solidFill>
                  <a:srgbClr val="18313A"/>
                </a:solidFill>
                <a:latin typeface="Proxima Nova"/>
                <a:ea typeface="Proxima Nova"/>
                <a:cs typeface="Proxima Nova"/>
                <a:sym typeface="Proxima Nova"/>
              </a:rPr>
            </a:br>
            <a:r>
              <a:rPr lang="fr" sz="1800" b="1">
                <a:solidFill>
                  <a:srgbClr val="18313A"/>
                </a:solidFill>
                <a:latin typeface="Proxima Nova"/>
                <a:ea typeface="Proxima Nova"/>
                <a:cs typeface="Proxima Nova"/>
                <a:sym typeface="Proxima Nova"/>
              </a:rPr>
              <a:t>= + de corrections</a:t>
            </a:r>
            <a:endParaRPr sz="1800" b="1">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408" name="Google Shape;408;p6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866000" y="1017725"/>
            <a:ext cx="3360951" cy="3622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Améliorer la </a:t>
            </a:r>
            <a:r>
              <a:rPr lang="fr" b="1"/>
              <a:t>qualité des données</a:t>
            </a:r>
            <a:endParaRPr b="1">
              <a:solidFill>
                <a:srgbClr val="1B3540"/>
              </a:solidFill>
            </a:endParaRPr>
          </a:p>
        </p:txBody>
      </p:sp>
      <p:sp>
        <p:nvSpPr>
          <p:cNvPr id="414" name="Google Shape;414;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32</a:t>
            </a:fld>
            <a:endParaRPr>
              <a:latin typeface="Proxima Nova"/>
              <a:ea typeface="Proxima Nova"/>
              <a:cs typeface="Proxima Nova"/>
              <a:sym typeface="Proxima Nova"/>
            </a:endParaRPr>
          </a:p>
        </p:txBody>
      </p:sp>
      <p:sp>
        <p:nvSpPr>
          <p:cNvPr id="415" name="Google Shape;415;p68"/>
          <p:cNvSpPr txBox="1"/>
          <p:nvPr/>
        </p:nvSpPr>
        <p:spPr>
          <a:xfrm>
            <a:off x="311700" y="135747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Grâce à l’utilisation interne des données</a:t>
            </a: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“Eat Your Own Dog Food” : </a:t>
            </a:r>
            <a:r>
              <a:rPr lang="fr" sz="1800" b="1">
                <a:solidFill>
                  <a:srgbClr val="18313A"/>
                </a:solidFill>
                <a:latin typeface="Proxima Nova"/>
                <a:ea typeface="Proxima Nova"/>
                <a:cs typeface="Proxima Nova"/>
                <a:sym typeface="Proxima Nova"/>
              </a:rPr>
              <a:t>utiliser soi-même les données que l’on ouvre aux autres.</a:t>
            </a: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457200" marR="0" lvl="0" indent="0" algn="l" rtl="0">
              <a:lnSpc>
                <a:spcPct val="115000"/>
              </a:lnSpc>
              <a:spcBef>
                <a:spcPts val="1600"/>
              </a:spcBef>
              <a:spcAft>
                <a:spcPts val="0"/>
              </a:spcAft>
              <a:buNone/>
            </a:pP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416" name="Google Shape;416;p68" descr="Résultat de recherche d'images pour &quot;dog food&quot;"/>
          <p:cNvPicPr preferRelativeResize="0"/>
          <p:nvPr/>
        </p:nvPicPr>
        <p:blipFill rotWithShape="1">
          <a:blip r:embed="rId3">
            <a:alphaModFix/>
          </a:blip>
          <a:srcRect/>
          <a:stretch/>
        </p:blipFill>
        <p:spPr>
          <a:xfrm>
            <a:off x="4982117" y="2300405"/>
            <a:ext cx="3168352" cy="21254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9"/>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Améliorer la </a:t>
            </a:r>
            <a:r>
              <a:rPr lang="fr" b="1"/>
              <a:t>qualité des données</a:t>
            </a:r>
            <a:endParaRPr b="1">
              <a:solidFill>
                <a:srgbClr val="1B3540"/>
              </a:solidFill>
            </a:endParaRPr>
          </a:p>
        </p:txBody>
      </p:sp>
      <p:sp>
        <p:nvSpPr>
          <p:cNvPr id="422" name="Google Shape;422;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33</a:t>
            </a:fld>
            <a:endParaRPr>
              <a:latin typeface="Proxima Nova"/>
              <a:ea typeface="Proxima Nova"/>
              <a:cs typeface="Proxima Nova"/>
              <a:sym typeface="Proxima Nova"/>
            </a:endParaRPr>
          </a:p>
        </p:txBody>
      </p:sp>
      <p:sp>
        <p:nvSpPr>
          <p:cNvPr id="423" name="Google Shape;423;p69"/>
          <p:cNvSpPr txBox="1"/>
          <p:nvPr/>
        </p:nvSpPr>
        <p:spPr>
          <a:xfrm>
            <a:off x="169125" y="1017725"/>
            <a:ext cx="86631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Grâce à l’utilisation par des tiers :</a:t>
            </a: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Des </a:t>
            </a:r>
            <a:r>
              <a:rPr lang="fr" sz="1800" b="1">
                <a:solidFill>
                  <a:srgbClr val="18313A"/>
                </a:solidFill>
                <a:latin typeface="Proxima Nova"/>
                <a:ea typeface="Proxima Nova"/>
                <a:cs typeface="Proxima Nova"/>
                <a:sym typeface="Proxima Nova"/>
              </a:rPr>
              <a:t>usages concrets</a:t>
            </a:r>
            <a:r>
              <a:rPr lang="fr" sz="1800">
                <a:solidFill>
                  <a:srgbClr val="18313A"/>
                </a:solidFill>
                <a:latin typeface="Proxima Nova"/>
                <a:ea typeface="Proxima Nova"/>
                <a:cs typeface="Proxima Nova"/>
                <a:sym typeface="Proxima Nova"/>
              </a:rPr>
              <a:t> permettent de repérer des erreurs</a:t>
            </a:r>
            <a:endParaRPr sz="1800">
              <a:solidFill>
                <a:srgbClr val="18313A"/>
              </a:solidFill>
              <a:latin typeface="Proxima Nova"/>
              <a:ea typeface="Proxima Nova"/>
              <a:cs typeface="Proxima Nova"/>
              <a:sym typeface="Proxima Nova"/>
            </a:endParaRPr>
          </a:p>
          <a:p>
            <a:pPr marL="914400" marR="0" lvl="1" indent="-317500" algn="l" rtl="0">
              <a:lnSpc>
                <a:spcPct val="115000"/>
              </a:lnSpc>
              <a:spcBef>
                <a:spcPts val="0"/>
              </a:spcBef>
              <a:spcAft>
                <a:spcPts val="0"/>
              </a:spcAft>
              <a:buClr>
                <a:srgbClr val="18313A"/>
              </a:buClr>
              <a:buSzPts val="1400"/>
              <a:buFont typeface="Proxima Nova"/>
              <a:buChar char="○"/>
            </a:pPr>
            <a:r>
              <a:rPr lang="fr" sz="1800" b="1">
                <a:solidFill>
                  <a:srgbClr val="18313A"/>
                </a:solidFill>
                <a:latin typeface="Proxima Nova"/>
                <a:ea typeface="Proxima Nova"/>
                <a:cs typeface="Proxima Nova"/>
                <a:sym typeface="Proxima Nova"/>
              </a:rPr>
              <a:t>A Rennes :</a:t>
            </a:r>
            <a:r>
              <a:rPr lang="fr" sz="1800">
                <a:solidFill>
                  <a:srgbClr val="18313A"/>
                </a:solidFill>
                <a:latin typeface="Proxima Nova"/>
                <a:ea typeface="Proxima Nova"/>
                <a:cs typeface="Proxima Nova"/>
                <a:sym typeface="Proxima Nova"/>
              </a:rPr>
              <a:t> amélioration de la localisation des arrêts de métro depuis que les données servent aux applications et plus seulement à la cartographie des réseaux.</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424" name="Google Shape;424;p6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429000" y="2444750"/>
            <a:ext cx="3797475" cy="2136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Améliorer la </a:t>
            </a:r>
            <a:r>
              <a:rPr lang="fr" b="1"/>
              <a:t>qualité des données</a:t>
            </a:r>
            <a:endParaRPr b="1">
              <a:solidFill>
                <a:srgbClr val="1B3540"/>
              </a:solidFill>
            </a:endParaRPr>
          </a:p>
        </p:txBody>
      </p:sp>
      <p:sp>
        <p:nvSpPr>
          <p:cNvPr id="430" name="Google Shape;430;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34</a:t>
            </a:fld>
            <a:endParaRPr>
              <a:latin typeface="Proxima Nova"/>
              <a:ea typeface="Proxima Nova"/>
              <a:cs typeface="Proxima Nova"/>
              <a:sym typeface="Proxima Nova"/>
            </a:endParaRPr>
          </a:p>
        </p:txBody>
      </p:sp>
      <p:sp>
        <p:nvSpPr>
          <p:cNvPr id="431" name="Google Shape;431;p70"/>
          <p:cNvSpPr txBox="1"/>
          <p:nvPr/>
        </p:nvSpPr>
        <p:spPr>
          <a:xfrm>
            <a:off x="169125" y="1017725"/>
            <a:ext cx="86631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Grâce à l’utilisation par des tiers :</a:t>
            </a: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Des </a:t>
            </a:r>
            <a:r>
              <a:rPr lang="fr" sz="1800" b="1">
                <a:solidFill>
                  <a:srgbClr val="18313A"/>
                </a:solidFill>
                <a:latin typeface="Proxima Nova"/>
                <a:ea typeface="Proxima Nova"/>
                <a:cs typeface="Proxima Nova"/>
                <a:sym typeface="Proxima Nova"/>
              </a:rPr>
              <a:t>usages concrets</a:t>
            </a:r>
            <a:r>
              <a:rPr lang="fr" sz="1800">
                <a:solidFill>
                  <a:srgbClr val="18313A"/>
                </a:solidFill>
                <a:latin typeface="Proxima Nova"/>
                <a:ea typeface="Proxima Nova"/>
                <a:cs typeface="Proxima Nova"/>
                <a:sym typeface="Proxima Nova"/>
              </a:rPr>
              <a:t> permettent de repérer des erreurs</a:t>
            </a:r>
            <a:endParaRPr>
              <a:solidFill>
                <a:srgbClr val="18313A"/>
              </a:solidFill>
              <a:latin typeface="Proxima Nova"/>
              <a:ea typeface="Proxima Nova"/>
              <a:cs typeface="Proxima Nova"/>
              <a:sym typeface="Proxima Nova"/>
            </a:endParaRPr>
          </a:p>
          <a:p>
            <a:pPr marL="914400" marR="0" lvl="1" indent="-317500" algn="l" rtl="0">
              <a:lnSpc>
                <a:spcPct val="115000"/>
              </a:lnSpc>
              <a:spcBef>
                <a:spcPts val="0"/>
              </a:spcBef>
              <a:spcAft>
                <a:spcPts val="0"/>
              </a:spcAft>
              <a:buClr>
                <a:srgbClr val="18313A"/>
              </a:buClr>
              <a:buSzPts val="1400"/>
              <a:buFont typeface="Proxima Nova"/>
              <a:buChar char="○"/>
            </a:pPr>
            <a:r>
              <a:rPr lang="fr" sz="1800" b="1">
                <a:solidFill>
                  <a:srgbClr val="18313A"/>
                </a:solidFill>
                <a:latin typeface="Proxima Nova"/>
                <a:ea typeface="Proxima Nova"/>
                <a:cs typeface="Proxima Nova"/>
                <a:sym typeface="Proxima Nova"/>
              </a:rPr>
              <a:t>A Lille</a:t>
            </a:r>
            <a:r>
              <a:rPr lang="fr" sz="1800">
                <a:solidFill>
                  <a:srgbClr val="18313A"/>
                </a:solidFill>
                <a:latin typeface="Proxima Nova"/>
                <a:ea typeface="Proxima Nova"/>
                <a:cs typeface="Proxima Nova"/>
                <a:sym typeface="Proxima Nova"/>
              </a:rPr>
              <a:t> avec Here Maps, et avec les crématoriums</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432" name="Google Shape;432;p70"/>
          <p:cNvPicPr preferRelativeResize="0"/>
          <p:nvPr/>
        </p:nvPicPr>
        <p:blipFill rotWithShape="1">
          <a:blip r:embed="rId3" cstate="screen">
            <a:alphaModFix/>
            <a:extLst>
              <a:ext uri="{28A0092B-C50C-407E-A947-70E740481C1C}">
                <a14:useLocalDpi xmlns:a14="http://schemas.microsoft.com/office/drawing/2010/main"/>
              </a:ext>
            </a:extLst>
          </a:blip>
          <a:srcRect l="17080" r="22372"/>
          <a:stretch/>
        </p:blipFill>
        <p:spPr>
          <a:xfrm>
            <a:off x="109420" y="3111438"/>
            <a:ext cx="2537500" cy="1547025"/>
          </a:xfrm>
          <a:prstGeom prst="rect">
            <a:avLst/>
          </a:prstGeom>
          <a:noFill/>
          <a:ln>
            <a:noFill/>
          </a:ln>
        </p:spPr>
      </p:pic>
      <p:pic>
        <p:nvPicPr>
          <p:cNvPr id="433" name="Google Shape;433;p70"/>
          <p:cNvPicPr preferRelativeResize="0"/>
          <p:nvPr/>
        </p:nvPicPr>
        <p:blipFill>
          <a:blip r:embed="rId4">
            <a:alphaModFix/>
          </a:blip>
          <a:stretch>
            <a:fillRect/>
          </a:stretch>
        </p:blipFill>
        <p:spPr>
          <a:xfrm>
            <a:off x="2886352" y="2489700"/>
            <a:ext cx="6134800" cy="2168750"/>
          </a:xfrm>
          <a:prstGeom prst="rect">
            <a:avLst/>
          </a:prstGeom>
          <a:noFill/>
          <a:ln>
            <a:noFill/>
          </a:ln>
        </p:spPr>
      </p:pic>
      <p:sp>
        <p:nvSpPr>
          <p:cNvPr id="434" name="Google Shape;434;p70"/>
          <p:cNvSpPr txBox="1"/>
          <p:nvPr/>
        </p:nvSpPr>
        <p:spPr>
          <a:xfrm>
            <a:off x="50675" y="4595050"/>
            <a:ext cx="3908700" cy="7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b="1" i="1">
                <a:latin typeface="Proxima Nova"/>
                <a:ea typeface="Proxima Nova"/>
                <a:cs typeface="Proxima Nova"/>
                <a:sym typeface="Proxima Nova"/>
              </a:rPr>
              <a:t>HereMaps</a:t>
            </a:r>
            <a:r>
              <a:rPr lang="fr" sz="1200" i="1">
                <a:latin typeface="Proxima Nova"/>
                <a:ea typeface="Proxima Nova"/>
                <a:cs typeface="Proxima Nova"/>
                <a:sym typeface="Proxima Nova"/>
              </a:rPr>
              <a:t> : réutilisateur de données transport</a:t>
            </a:r>
            <a:endParaRPr sz="1200" i="1">
              <a:latin typeface="Proxima Nova"/>
              <a:ea typeface="Proxima Nova"/>
              <a:cs typeface="Proxima Nova"/>
              <a:sym typeface="Proxima Nova"/>
            </a:endParaRPr>
          </a:p>
        </p:txBody>
      </p:sp>
      <p:sp>
        <p:nvSpPr>
          <p:cNvPr id="435" name="Google Shape;435;p70"/>
          <p:cNvSpPr txBox="1"/>
          <p:nvPr/>
        </p:nvSpPr>
        <p:spPr>
          <a:xfrm>
            <a:off x="5079875" y="4595050"/>
            <a:ext cx="3908700" cy="7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200" i="1">
                <a:latin typeface="Proxima Nova"/>
                <a:ea typeface="Proxima Nova"/>
                <a:cs typeface="Proxima Nova"/>
                <a:sym typeface="Proxima Nova"/>
              </a:rPr>
              <a:t>Données sur les crématoriums, améliorées à Lille</a:t>
            </a:r>
            <a:endParaRPr sz="1200" i="1">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1"/>
          <p:cNvSpPr txBox="1">
            <a:spLocks noGrp="1"/>
          </p:cNvSpPr>
          <p:nvPr>
            <p:ph type="title"/>
          </p:nvPr>
        </p:nvSpPr>
        <p:spPr>
          <a:xfrm>
            <a:off x="105225" y="600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Améliorer la </a:t>
            </a:r>
            <a:r>
              <a:rPr lang="fr" b="1"/>
              <a:t>qualité des données</a:t>
            </a:r>
            <a:endParaRPr b="1">
              <a:solidFill>
                <a:srgbClr val="1B3540"/>
              </a:solidFill>
            </a:endParaRPr>
          </a:p>
        </p:txBody>
      </p:sp>
      <p:sp>
        <p:nvSpPr>
          <p:cNvPr id="441" name="Google Shape;441;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35</a:t>
            </a:fld>
            <a:endParaRPr>
              <a:latin typeface="Proxima Nova"/>
              <a:ea typeface="Proxima Nova"/>
              <a:cs typeface="Proxima Nova"/>
              <a:sym typeface="Proxima Nova"/>
            </a:endParaRPr>
          </a:p>
        </p:txBody>
      </p:sp>
      <p:sp>
        <p:nvSpPr>
          <p:cNvPr id="442" name="Google Shape;442;p71"/>
          <p:cNvSpPr txBox="1"/>
          <p:nvPr/>
        </p:nvSpPr>
        <p:spPr>
          <a:xfrm>
            <a:off x="105225" y="566100"/>
            <a:ext cx="86631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Grâce à la comparaison de données ouvertes : exemple à Poitiers</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443" name="Google Shape;443;p71"/>
          <p:cNvPicPr preferRelativeResize="0"/>
          <p:nvPr/>
        </p:nvPicPr>
        <p:blipFill>
          <a:blip r:embed="rId3">
            <a:alphaModFix/>
          </a:blip>
          <a:stretch>
            <a:fillRect/>
          </a:stretch>
        </p:blipFill>
        <p:spPr>
          <a:xfrm>
            <a:off x="87600" y="1085775"/>
            <a:ext cx="8933550" cy="34277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Mieux connaître </a:t>
            </a:r>
            <a:r>
              <a:rPr lang="fr" b="1">
                <a:solidFill>
                  <a:srgbClr val="1B3540"/>
                </a:solidFill>
              </a:rPr>
              <a:t>les systèmes d’information </a:t>
            </a:r>
            <a:endParaRPr b="1">
              <a:solidFill>
                <a:srgbClr val="1B3540"/>
              </a:solidFill>
            </a:endParaRPr>
          </a:p>
        </p:txBody>
      </p:sp>
      <p:sp>
        <p:nvSpPr>
          <p:cNvPr id="449" name="Google Shape;449;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36</a:t>
            </a:fld>
            <a:endParaRPr>
              <a:latin typeface="Proxima Nova"/>
              <a:ea typeface="Proxima Nova"/>
              <a:cs typeface="Proxima Nova"/>
              <a:sym typeface="Proxima Nova"/>
            </a:endParaRPr>
          </a:p>
        </p:txBody>
      </p:sp>
      <p:sp>
        <p:nvSpPr>
          <p:cNvPr id="450" name="Google Shape;450;p72"/>
          <p:cNvSpPr txBox="1"/>
          <p:nvPr/>
        </p:nvSpPr>
        <p:spPr>
          <a:xfrm>
            <a:off x="159300" y="1433675"/>
            <a:ext cx="39066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Découvrir de nouvelles données</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Relancer des projets de cartographies de données</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Identifier des pratiques à changer (stockage en local, données non utilisées ou jamais mises à jour…)</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451" name="Google Shape;451;p72"/>
          <p:cNvPicPr preferRelativeResize="0"/>
          <p:nvPr/>
        </p:nvPicPr>
        <p:blipFill>
          <a:blip r:embed="rId3">
            <a:alphaModFix/>
          </a:blip>
          <a:stretch>
            <a:fillRect/>
          </a:stretch>
        </p:blipFill>
        <p:spPr>
          <a:xfrm>
            <a:off x="4218300" y="1485538"/>
            <a:ext cx="4820524" cy="2709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Révéler des enjeux de souveraineté  </a:t>
            </a:r>
            <a:r>
              <a:rPr lang="fr" b="1">
                <a:solidFill>
                  <a:srgbClr val="1B3540"/>
                </a:solidFill>
              </a:rPr>
              <a:t>sur les données et des SI </a:t>
            </a:r>
            <a:endParaRPr b="1">
              <a:solidFill>
                <a:srgbClr val="1B3540"/>
              </a:solidFill>
            </a:endParaRPr>
          </a:p>
        </p:txBody>
      </p:sp>
      <p:sp>
        <p:nvSpPr>
          <p:cNvPr id="457" name="Google Shape;457;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37</a:t>
            </a:fld>
            <a:endParaRPr>
              <a:latin typeface="Proxima Nova"/>
              <a:ea typeface="Proxima Nova"/>
              <a:cs typeface="Proxima Nova"/>
              <a:sym typeface="Proxima Nova"/>
            </a:endParaRPr>
          </a:p>
        </p:txBody>
      </p:sp>
      <p:sp>
        <p:nvSpPr>
          <p:cNvPr id="458" name="Google Shape;458;p73"/>
          <p:cNvSpPr txBox="1"/>
          <p:nvPr/>
        </p:nvSpPr>
        <p:spPr>
          <a:xfrm>
            <a:off x="311700" y="1701925"/>
            <a:ext cx="6133200" cy="2764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Connaître les données dont on est propriétaire</a:t>
            </a: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Savoir qui est légitime pour les mettre à jour</a:t>
            </a: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Connaître les données qu’on ne possède pas</a:t>
            </a: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Créer des liens (API) avec les partenaires, délégataires, prestataires</a:t>
            </a: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Négocier des accès aux données (échanges)</a:t>
            </a: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Ou payer des accès aux données  (lorsqu’elles nécessitent une prestation)</a:t>
            </a:r>
            <a:endParaRPr sz="1800">
              <a:solidFill>
                <a:srgbClr val="18313A"/>
              </a:solidFill>
              <a:latin typeface="Proxima Nova"/>
              <a:ea typeface="Proxima Nova"/>
              <a:cs typeface="Proxima Nova"/>
              <a:sym typeface="Proxima Nova"/>
            </a:endParaRPr>
          </a:p>
        </p:txBody>
      </p:sp>
      <p:pic>
        <p:nvPicPr>
          <p:cNvPr id="459" name="Google Shape;459;p7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566175" y="857230"/>
            <a:ext cx="2184826" cy="424647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217200" y="2376775"/>
            <a:ext cx="8926800" cy="244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800"/>
              <a:t>4.3. À quoi sert </a:t>
            </a:r>
            <a:br>
              <a:rPr lang="fr" sz="4800"/>
            </a:br>
            <a:r>
              <a:rPr lang="fr" sz="4800"/>
              <a:t>l’open data ?</a:t>
            </a:r>
            <a:endParaRPr sz="4800"/>
          </a:p>
          <a:p>
            <a:pPr marL="0" lvl="0" indent="0" algn="l" rtl="0">
              <a:spcBef>
                <a:spcPts val="0"/>
              </a:spcBef>
              <a:spcAft>
                <a:spcPts val="0"/>
              </a:spcAft>
              <a:buNone/>
            </a:pPr>
            <a:endParaRPr sz="4800"/>
          </a:p>
          <a:p>
            <a:pPr marL="0" lvl="0" indent="0" algn="l" rtl="0">
              <a:spcBef>
                <a:spcPts val="0"/>
              </a:spcBef>
              <a:spcAft>
                <a:spcPts val="0"/>
              </a:spcAft>
              <a:buNone/>
            </a:pPr>
            <a:r>
              <a:rPr lang="fr" sz="4800"/>
              <a:t>...pour le citoyen et la recherche</a:t>
            </a:r>
            <a:endParaRPr sz="4800"/>
          </a:p>
        </p:txBody>
      </p:sp>
      <p:sp>
        <p:nvSpPr>
          <p:cNvPr id="465" name="Google Shape;465;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solidFill>
                  <a:schemeClr val="lt1"/>
                </a:solidFill>
              </a:rPr>
              <a:t>38</a:t>
            </a:fld>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5"/>
          <p:cNvSpPr txBox="1">
            <a:spLocks noGrp="1"/>
          </p:cNvSpPr>
          <p:nvPr>
            <p:ph type="title"/>
          </p:nvPr>
        </p:nvSpPr>
        <p:spPr>
          <a:xfrm>
            <a:off x="217350" y="116700"/>
            <a:ext cx="8709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la </a:t>
            </a:r>
            <a:r>
              <a:rPr lang="fr" b="1"/>
              <a:t>transparence de l’action publique  </a:t>
            </a:r>
            <a:endParaRPr b="1">
              <a:solidFill>
                <a:srgbClr val="1B3540"/>
              </a:solidFill>
            </a:endParaRPr>
          </a:p>
        </p:txBody>
      </p:sp>
      <p:sp>
        <p:nvSpPr>
          <p:cNvPr id="471" name="Google Shape;471;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39</a:t>
            </a:fld>
            <a:endParaRPr>
              <a:latin typeface="Proxima Nova"/>
              <a:ea typeface="Proxima Nova"/>
              <a:cs typeface="Proxima Nova"/>
              <a:sym typeface="Proxima Nova"/>
            </a:endParaRPr>
          </a:p>
        </p:txBody>
      </p:sp>
      <p:sp>
        <p:nvSpPr>
          <p:cNvPr id="472" name="Google Shape;472;p75"/>
          <p:cNvSpPr txBox="1"/>
          <p:nvPr/>
        </p:nvSpPr>
        <p:spPr>
          <a:xfrm>
            <a:off x="311700" y="1357475"/>
            <a:ext cx="28320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La transparence : pilier pour la </a:t>
            </a:r>
            <a:r>
              <a:rPr lang="fr" sz="1800" b="1">
                <a:solidFill>
                  <a:srgbClr val="18313A"/>
                </a:solidFill>
                <a:latin typeface="Proxima Nova"/>
                <a:ea typeface="Proxima Nova"/>
                <a:cs typeface="Proxima Nova"/>
                <a:sym typeface="Proxima Nova"/>
              </a:rPr>
              <a:t>démocratie</a:t>
            </a:r>
            <a:endParaRPr sz="1800" b="1">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473" name="Google Shape;473;p75"/>
          <p:cNvPicPr preferRelativeResize="0"/>
          <p:nvPr/>
        </p:nvPicPr>
        <p:blipFill>
          <a:blip r:embed="rId3">
            <a:alphaModFix/>
          </a:blip>
          <a:stretch>
            <a:fillRect/>
          </a:stretch>
        </p:blipFill>
        <p:spPr>
          <a:xfrm>
            <a:off x="2898725" y="746350"/>
            <a:ext cx="5468176" cy="4258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0"/>
          <p:cNvSpPr txBox="1">
            <a:spLocks noGrp="1"/>
          </p:cNvSpPr>
          <p:nvPr>
            <p:ph type="title"/>
          </p:nvPr>
        </p:nvSpPr>
        <p:spPr>
          <a:xfrm>
            <a:off x="268925" y="177675"/>
            <a:ext cx="362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Qui-suis-je</a:t>
            </a:r>
            <a:endParaRPr>
              <a:solidFill>
                <a:srgbClr val="FA525C"/>
              </a:solidFill>
            </a:endParaRPr>
          </a:p>
        </p:txBody>
      </p:sp>
      <p:sp>
        <p:nvSpPr>
          <p:cNvPr id="175" name="Google Shape;17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4</a:t>
            </a:fld>
            <a:endParaRPr>
              <a:latin typeface="Proxima Nova"/>
              <a:ea typeface="Proxima Nova"/>
              <a:cs typeface="Proxima Nova"/>
              <a:sym typeface="Proxima Nova"/>
            </a:endParaRPr>
          </a:p>
        </p:txBody>
      </p:sp>
      <p:sp>
        <p:nvSpPr>
          <p:cNvPr id="176" name="Google Shape;176;p40"/>
          <p:cNvSpPr txBox="1"/>
          <p:nvPr/>
        </p:nvSpPr>
        <p:spPr>
          <a:xfrm>
            <a:off x="1542600" y="774000"/>
            <a:ext cx="7289700" cy="3595500"/>
          </a:xfrm>
          <a:prstGeom prst="rect">
            <a:avLst/>
          </a:prstGeom>
          <a:noFill/>
          <a:ln>
            <a:noFill/>
          </a:ln>
        </p:spPr>
        <p:txBody>
          <a:bodyPr spcFirstLastPara="1" wrap="square" lIns="91425" tIns="91425" rIns="91425" bIns="91425" anchor="t" anchorCtr="0">
            <a:noAutofit/>
          </a:bodyPr>
          <a:lstStyle/>
          <a:p>
            <a:pPr marL="0" marR="0" lvl="0" indent="457200" algn="l" rtl="0">
              <a:lnSpc>
                <a:spcPct val="115000"/>
              </a:lnSpc>
              <a:spcBef>
                <a:spcPts val="0"/>
              </a:spcBef>
              <a:spcAft>
                <a:spcPts val="0"/>
              </a:spcAft>
              <a:buNone/>
            </a:pPr>
            <a:r>
              <a:rPr lang="fr" sz="1800" b="1">
                <a:solidFill>
                  <a:srgbClr val="18313A"/>
                </a:solidFill>
                <a:latin typeface="Proxima Nova"/>
                <a:ea typeface="Proxima Nova"/>
                <a:cs typeface="Proxima Nova"/>
                <a:sym typeface="Proxima Nova"/>
              </a:rPr>
              <a:t>Etienne Pichot Damon</a:t>
            </a:r>
            <a:endParaRPr sz="1800" b="1">
              <a:solidFill>
                <a:srgbClr val="18313A"/>
              </a:solidFill>
              <a:latin typeface="Proxima Nova"/>
              <a:ea typeface="Proxima Nova"/>
              <a:cs typeface="Proxima Nova"/>
              <a:sym typeface="Proxima Nova"/>
            </a:endParaRPr>
          </a:p>
          <a:p>
            <a:pPr marL="457200" marR="0" lvl="0" indent="-342900" algn="l" rtl="0">
              <a:lnSpc>
                <a:spcPct val="115000"/>
              </a:lnSpc>
              <a:spcBef>
                <a:spcPts val="160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Consultant open data chez </a:t>
            </a:r>
            <a:r>
              <a:rPr lang="fr" sz="1800" b="1">
                <a:solidFill>
                  <a:srgbClr val="18313A"/>
                </a:solidFill>
                <a:latin typeface="Proxima Nova"/>
                <a:ea typeface="Proxima Nova"/>
                <a:cs typeface="Proxima Nova"/>
                <a:sym typeface="Proxima Nova"/>
              </a:rPr>
              <a:t>Datactivist</a:t>
            </a:r>
            <a:r>
              <a:rPr lang="fr" sz="1800">
                <a:solidFill>
                  <a:srgbClr val="18313A"/>
                </a:solidFill>
                <a:latin typeface="Proxima Nova"/>
                <a:ea typeface="Proxima Nova"/>
                <a:cs typeface="Proxima Nova"/>
                <a:sym typeface="Proxima Nova"/>
              </a:rPr>
              <a:t> : accompagnement d’acteurs publics et privés</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Ex-chargé de mission open data pour la métropole de Lille</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Études en politiques urbaines alternatives</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0" algn="l" rtl="0">
              <a:lnSpc>
                <a:spcPct val="115000"/>
              </a:lnSpc>
              <a:spcBef>
                <a:spcPts val="1600"/>
              </a:spcBef>
              <a:spcAft>
                <a:spcPts val="0"/>
              </a:spcAft>
              <a:buNone/>
            </a:pPr>
            <a:r>
              <a:rPr lang="fr" sz="1800" b="1">
                <a:solidFill>
                  <a:srgbClr val="18313A"/>
                </a:solidFill>
                <a:latin typeface="Proxima Nova"/>
                <a:ea typeface="Proxima Nova"/>
                <a:cs typeface="Proxima Nova"/>
                <a:sym typeface="Proxima Nova"/>
              </a:rPr>
              <a:t>@Etienne010101</a:t>
            </a:r>
            <a:br>
              <a:rPr lang="fr" sz="1800" b="1">
                <a:solidFill>
                  <a:srgbClr val="18313A"/>
                </a:solidFill>
                <a:latin typeface="Proxima Nova"/>
                <a:ea typeface="Proxima Nova"/>
                <a:cs typeface="Proxima Nova"/>
                <a:sym typeface="Proxima Nova"/>
              </a:rPr>
            </a:br>
            <a:br>
              <a:rPr lang="fr" sz="1800" b="1">
                <a:solidFill>
                  <a:srgbClr val="18313A"/>
                </a:solidFill>
                <a:latin typeface="Proxima Nova"/>
                <a:ea typeface="Proxima Nova"/>
                <a:cs typeface="Proxima Nova"/>
                <a:sym typeface="Proxima Nova"/>
              </a:rPr>
            </a:br>
            <a:r>
              <a:rPr lang="fr" sz="1800" b="1">
                <a:solidFill>
                  <a:srgbClr val="18313A"/>
                </a:solidFill>
                <a:latin typeface="Proxima Nova"/>
                <a:ea typeface="Proxima Nova"/>
                <a:cs typeface="Proxima Nova"/>
                <a:sym typeface="Proxima Nova"/>
              </a:rPr>
              <a:t> etienne@datactivi.st</a:t>
            </a: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177" name="Google Shape;177;p4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02875" y="1138825"/>
            <a:ext cx="1262100" cy="1432925"/>
          </a:xfrm>
          <a:prstGeom prst="rect">
            <a:avLst/>
          </a:prstGeom>
          <a:noFill/>
          <a:ln>
            <a:noFill/>
          </a:ln>
        </p:spPr>
      </p:pic>
      <p:pic>
        <p:nvPicPr>
          <p:cNvPr id="178" name="Google Shape;178;p4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542600" y="3725074"/>
            <a:ext cx="484126" cy="393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6"/>
          <p:cNvSpPr txBox="1">
            <a:spLocks noGrp="1"/>
          </p:cNvSpPr>
          <p:nvPr>
            <p:ph type="title"/>
          </p:nvPr>
        </p:nvSpPr>
        <p:spPr>
          <a:xfrm>
            <a:off x="217350" y="116700"/>
            <a:ext cx="8709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la </a:t>
            </a:r>
            <a:r>
              <a:rPr lang="fr" b="1"/>
              <a:t>transparence de l’action publique  </a:t>
            </a:r>
            <a:endParaRPr b="1">
              <a:solidFill>
                <a:srgbClr val="1B3540"/>
              </a:solidFill>
            </a:endParaRPr>
          </a:p>
        </p:txBody>
      </p:sp>
      <p:sp>
        <p:nvSpPr>
          <p:cNvPr id="479" name="Google Shape;479;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40</a:t>
            </a:fld>
            <a:endParaRPr>
              <a:latin typeface="Proxima Nova"/>
              <a:ea typeface="Proxima Nova"/>
              <a:cs typeface="Proxima Nova"/>
              <a:sym typeface="Proxima Nova"/>
            </a:endParaRPr>
          </a:p>
        </p:txBody>
      </p:sp>
      <p:sp>
        <p:nvSpPr>
          <p:cNvPr id="480" name="Google Shape;480;p76"/>
          <p:cNvSpPr txBox="1"/>
          <p:nvPr/>
        </p:nvSpPr>
        <p:spPr>
          <a:xfrm>
            <a:off x="217350" y="860050"/>
            <a:ext cx="88038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Une action publique plus claire. Exemple à Issy Les Moulineaux</a:t>
            </a:r>
            <a:endParaRPr sz="1800" b="1">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481" name="Google Shape;481;p76"/>
          <p:cNvPicPr preferRelativeResize="0"/>
          <p:nvPr/>
        </p:nvPicPr>
        <p:blipFill>
          <a:blip r:embed="rId3">
            <a:alphaModFix/>
          </a:blip>
          <a:stretch>
            <a:fillRect/>
          </a:stretch>
        </p:blipFill>
        <p:spPr>
          <a:xfrm>
            <a:off x="2042950" y="1321300"/>
            <a:ext cx="5140025" cy="3440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7"/>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impliquer davantage les citoyens dans les </a:t>
            </a:r>
            <a:r>
              <a:rPr lang="fr" b="1"/>
              <a:t>démarches de concertation  </a:t>
            </a:r>
            <a:endParaRPr b="1">
              <a:solidFill>
                <a:srgbClr val="1B3540"/>
              </a:solidFill>
            </a:endParaRPr>
          </a:p>
        </p:txBody>
      </p:sp>
      <p:sp>
        <p:nvSpPr>
          <p:cNvPr id="487" name="Google Shape;487;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41</a:t>
            </a:fld>
            <a:endParaRPr>
              <a:latin typeface="Proxima Nova"/>
              <a:ea typeface="Proxima Nova"/>
              <a:cs typeface="Proxima Nova"/>
              <a:sym typeface="Proxima Nova"/>
            </a:endParaRPr>
          </a:p>
        </p:txBody>
      </p:sp>
      <p:sp>
        <p:nvSpPr>
          <p:cNvPr id="488" name="Google Shape;488;p77"/>
          <p:cNvSpPr txBox="1"/>
          <p:nvPr/>
        </p:nvSpPr>
        <p:spPr>
          <a:xfrm>
            <a:off x="63000" y="1576125"/>
            <a:ext cx="25644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Initiative Carto Quartiers à Nantes</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489" name="Google Shape;489;p7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577725" y="1581050"/>
            <a:ext cx="6343950" cy="2938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être </a:t>
            </a:r>
            <a:r>
              <a:rPr lang="fr" b="1"/>
              <a:t>plus forts ensemble, et plus souverains </a:t>
            </a:r>
            <a:r>
              <a:rPr lang="fr" b="1">
                <a:solidFill>
                  <a:srgbClr val="1B3540"/>
                </a:solidFill>
              </a:rPr>
              <a:t>de nos données </a:t>
            </a:r>
            <a:r>
              <a:rPr lang="fr" b="1"/>
              <a:t> </a:t>
            </a:r>
            <a:endParaRPr b="1">
              <a:solidFill>
                <a:srgbClr val="1B3540"/>
              </a:solidFill>
            </a:endParaRPr>
          </a:p>
        </p:txBody>
      </p:sp>
      <p:sp>
        <p:nvSpPr>
          <p:cNvPr id="495" name="Google Shape;495;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42</a:t>
            </a:fld>
            <a:endParaRPr>
              <a:latin typeface="Proxima Nova"/>
              <a:ea typeface="Proxima Nova"/>
              <a:cs typeface="Proxima Nova"/>
              <a:sym typeface="Proxima Nova"/>
            </a:endParaRPr>
          </a:p>
        </p:txBody>
      </p:sp>
      <p:sp>
        <p:nvSpPr>
          <p:cNvPr id="496" name="Google Shape;496;p78"/>
          <p:cNvSpPr txBox="1"/>
          <p:nvPr/>
        </p:nvSpPr>
        <p:spPr>
          <a:xfrm>
            <a:off x="311700" y="101772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Open Street Map vs Google Maps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497" name="Google Shape;497;p7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11700" y="1423475"/>
            <a:ext cx="8520600" cy="370954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9"/>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être </a:t>
            </a:r>
            <a:r>
              <a:rPr lang="fr" b="1"/>
              <a:t>plus forts ensemble, et plus souverains </a:t>
            </a:r>
            <a:r>
              <a:rPr lang="fr" b="1">
                <a:solidFill>
                  <a:srgbClr val="1B3540"/>
                </a:solidFill>
              </a:rPr>
              <a:t>de nos données </a:t>
            </a:r>
            <a:r>
              <a:rPr lang="fr" b="1"/>
              <a:t> </a:t>
            </a:r>
            <a:endParaRPr b="1">
              <a:solidFill>
                <a:srgbClr val="1B3540"/>
              </a:solidFill>
            </a:endParaRPr>
          </a:p>
        </p:txBody>
      </p:sp>
      <p:sp>
        <p:nvSpPr>
          <p:cNvPr id="503" name="Google Shape;50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43</a:t>
            </a:fld>
            <a:endParaRPr>
              <a:latin typeface="Proxima Nova"/>
              <a:ea typeface="Proxima Nova"/>
              <a:cs typeface="Proxima Nova"/>
              <a:sym typeface="Proxima Nova"/>
            </a:endParaRPr>
          </a:p>
        </p:txBody>
      </p:sp>
      <p:sp>
        <p:nvSpPr>
          <p:cNvPr id="504" name="Google Shape;504;p79"/>
          <p:cNvSpPr txBox="1"/>
          <p:nvPr/>
        </p:nvSpPr>
        <p:spPr>
          <a:xfrm>
            <a:off x="311700" y="101772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Open Street Map vs Google Maps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505" name="Google Shape;505;p79"/>
          <p:cNvPicPr preferRelativeResize="0"/>
          <p:nvPr/>
        </p:nvPicPr>
        <p:blipFill>
          <a:blip r:embed="rId3">
            <a:alphaModFix/>
          </a:blip>
          <a:stretch>
            <a:fillRect/>
          </a:stretch>
        </p:blipFill>
        <p:spPr>
          <a:xfrm>
            <a:off x="239825" y="1384900"/>
            <a:ext cx="8781325" cy="3562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8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être </a:t>
            </a:r>
            <a:r>
              <a:rPr lang="fr" b="1"/>
              <a:t>plus forts ensemble, et plus souverains </a:t>
            </a:r>
            <a:r>
              <a:rPr lang="fr" b="1">
                <a:solidFill>
                  <a:srgbClr val="1B3540"/>
                </a:solidFill>
              </a:rPr>
              <a:t>de nos données </a:t>
            </a:r>
            <a:r>
              <a:rPr lang="fr" b="1"/>
              <a:t> </a:t>
            </a:r>
            <a:endParaRPr b="1">
              <a:solidFill>
                <a:srgbClr val="1B3540"/>
              </a:solidFill>
            </a:endParaRPr>
          </a:p>
        </p:txBody>
      </p:sp>
      <p:sp>
        <p:nvSpPr>
          <p:cNvPr id="511" name="Google Shape;511;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44</a:t>
            </a:fld>
            <a:endParaRPr>
              <a:latin typeface="Proxima Nova"/>
              <a:ea typeface="Proxima Nova"/>
              <a:cs typeface="Proxima Nova"/>
              <a:sym typeface="Proxima Nova"/>
            </a:endParaRPr>
          </a:p>
        </p:txBody>
      </p:sp>
      <p:sp>
        <p:nvSpPr>
          <p:cNvPr id="512" name="Google Shape;512;p80"/>
          <p:cNvSpPr txBox="1"/>
          <p:nvPr/>
        </p:nvSpPr>
        <p:spPr>
          <a:xfrm>
            <a:off x="311700" y="1132200"/>
            <a:ext cx="8205900" cy="4011300"/>
          </a:xfrm>
          <a:prstGeom prst="rect">
            <a:avLst/>
          </a:prstGeom>
          <a:noFill/>
          <a:ln>
            <a:noFill/>
          </a:ln>
        </p:spPr>
        <p:txBody>
          <a:bodyPr spcFirstLastPara="1" wrap="square" lIns="91425" tIns="91425" rIns="91425" bIns="91425" anchor="t" anchorCtr="0">
            <a:noAutofit/>
          </a:bodyPr>
          <a:lstStyle/>
          <a:p>
            <a:pPr marL="914400" marR="0" lvl="1"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Le modèle Google remis en question </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1828800" marR="0" lvl="3"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Coût du service qui augmente sans prévenir</a:t>
            </a:r>
            <a:endParaRPr sz="1800">
              <a:solidFill>
                <a:srgbClr val="18313A"/>
              </a:solidFill>
              <a:latin typeface="Proxima Nova"/>
              <a:ea typeface="Proxima Nova"/>
              <a:cs typeface="Proxima Nova"/>
              <a:sym typeface="Proxima Nova"/>
            </a:endParaRPr>
          </a:p>
          <a:p>
            <a:pPr marL="1828800" marR="0" lvl="3"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Question de souveraineté des données </a:t>
            </a:r>
            <a:endParaRPr sz="1800">
              <a:solidFill>
                <a:srgbClr val="18313A"/>
              </a:solidFill>
              <a:latin typeface="Proxima Nova"/>
              <a:ea typeface="Proxima Nova"/>
              <a:cs typeface="Proxima Nova"/>
              <a:sym typeface="Proxima Nova"/>
            </a:endParaRPr>
          </a:p>
          <a:p>
            <a:pPr marL="1828800" marR="0" lvl="0" indent="0" algn="l" rtl="0">
              <a:lnSpc>
                <a:spcPct val="115000"/>
              </a:lnSpc>
              <a:spcBef>
                <a:spcPts val="1600"/>
              </a:spcBef>
              <a:spcAft>
                <a:spcPts val="0"/>
              </a:spcAft>
              <a:buNone/>
            </a:pPr>
            <a:endParaRPr sz="1800">
              <a:solidFill>
                <a:srgbClr val="18313A"/>
              </a:solidFill>
              <a:latin typeface="Proxima Nova"/>
              <a:ea typeface="Proxima Nova"/>
              <a:cs typeface="Proxima Nova"/>
              <a:sym typeface="Proxima Nova"/>
            </a:endParaRPr>
          </a:p>
          <a:p>
            <a:pPr marL="914400" marR="0" lvl="1" indent="-342900" algn="l" rtl="0">
              <a:lnSpc>
                <a:spcPct val="115000"/>
              </a:lnSpc>
              <a:spcBef>
                <a:spcPts val="160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Le modèle OSM  </a:t>
            </a:r>
            <a:endParaRPr sz="1800">
              <a:solidFill>
                <a:srgbClr val="18313A"/>
              </a:solidFill>
              <a:latin typeface="Proxima Nova"/>
              <a:ea typeface="Proxima Nova"/>
              <a:cs typeface="Proxima Nova"/>
              <a:sym typeface="Proxima Nova"/>
            </a:endParaRPr>
          </a:p>
          <a:p>
            <a:pPr marL="1828800" marR="0" lvl="3"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Modèle ouvert dans ses gènes</a:t>
            </a:r>
            <a:endParaRPr sz="1800">
              <a:solidFill>
                <a:srgbClr val="18313A"/>
              </a:solidFill>
              <a:latin typeface="Proxima Nova"/>
              <a:ea typeface="Proxima Nova"/>
              <a:cs typeface="Proxima Nova"/>
              <a:sym typeface="Proxima Nova"/>
            </a:endParaRPr>
          </a:p>
          <a:p>
            <a:pPr marL="1828800" marR="0" lvl="3"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Ouverture complète de la </a:t>
            </a:r>
            <a:r>
              <a:rPr lang="fr" sz="1800" u="sng">
                <a:solidFill>
                  <a:srgbClr val="18313A"/>
                </a:solidFill>
                <a:latin typeface="Proxima Nova"/>
                <a:ea typeface="Proxima Nova"/>
                <a:cs typeface="Proxima Nova"/>
                <a:sym typeface="Proxima Nova"/>
              </a:rPr>
              <a:t>base de données</a:t>
            </a:r>
            <a:endParaRPr sz="1800" u="sng">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81"/>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être </a:t>
            </a:r>
            <a:r>
              <a:rPr lang="fr" b="1"/>
              <a:t>plus forts ensemble, et plus souverains </a:t>
            </a:r>
            <a:r>
              <a:rPr lang="fr" b="1">
                <a:solidFill>
                  <a:srgbClr val="1B3540"/>
                </a:solidFill>
              </a:rPr>
              <a:t>de nos données </a:t>
            </a:r>
            <a:r>
              <a:rPr lang="fr" b="1"/>
              <a:t> </a:t>
            </a:r>
            <a:endParaRPr b="1">
              <a:solidFill>
                <a:srgbClr val="1B3540"/>
              </a:solidFill>
            </a:endParaRPr>
          </a:p>
        </p:txBody>
      </p:sp>
      <p:sp>
        <p:nvSpPr>
          <p:cNvPr id="518" name="Google Shape;518;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45</a:t>
            </a:fld>
            <a:endParaRPr>
              <a:latin typeface="Proxima Nova"/>
              <a:ea typeface="Proxima Nova"/>
              <a:cs typeface="Proxima Nova"/>
              <a:sym typeface="Proxima Nova"/>
            </a:endParaRPr>
          </a:p>
        </p:txBody>
      </p:sp>
      <p:sp>
        <p:nvSpPr>
          <p:cNvPr id="519" name="Google Shape;519;p81"/>
          <p:cNvSpPr txBox="1"/>
          <p:nvPr/>
        </p:nvSpPr>
        <p:spPr>
          <a:xfrm>
            <a:off x="159300" y="196707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b="1">
                <a:solidFill>
                  <a:srgbClr val="18313A"/>
                </a:solidFill>
                <a:latin typeface="Proxima Nova"/>
                <a:ea typeface="Proxima Nova"/>
                <a:cs typeface="Proxima Nova"/>
                <a:sym typeface="Proxima Nova"/>
              </a:rPr>
              <a:t>Open Food Fact :</a:t>
            </a:r>
            <a:endParaRPr sz="1800" b="1">
              <a:solidFill>
                <a:srgbClr val="18313A"/>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des créations de communautés,</a:t>
            </a:r>
            <a:endParaRPr sz="1800">
              <a:solidFill>
                <a:srgbClr val="18313A"/>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des interactions avec la recherche,</a:t>
            </a:r>
            <a:endParaRPr sz="1800">
              <a:solidFill>
                <a:srgbClr val="18313A"/>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des nouveaux services créés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520" name="Google Shape;520;p8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927601" y="1599325"/>
            <a:ext cx="3736899" cy="2587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2"/>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être </a:t>
            </a:r>
            <a:r>
              <a:rPr lang="fr" b="1"/>
              <a:t>plus forts ensemble, et plus souverains </a:t>
            </a:r>
            <a:r>
              <a:rPr lang="fr" b="1">
                <a:solidFill>
                  <a:srgbClr val="1B3540"/>
                </a:solidFill>
              </a:rPr>
              <a:t>de nos données </a:t>
            </a:r>
            <a:r>
              <a:rPr lang="fr" b="1"/>
              <a:t> </a:t>
            </a:r>
            <a:endParaRPr b="1">
              <a:solidFill>
                <a:srgbClr val="1B3540"/>
              </a:solidFill>
            </a:endParaRPr>
          </a:p>
        </p:txBody>
      </p:sp>
      <p:sp>
        <p:nvSpPr>
          <p:cNvPr id="526" name="Google Shape;526;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46</a:t>
            </a:fld>
            <a:endParaRPr>
              <a:latin typeface="Proxima Nova"/>
              <a:ea typeface="Proxima Nova"/>
              <a:cs typeface="Proxima Nova"/>
              <a:sym typeface="Proxima Nova"/>
            </a:endParaRPr>
          </a:p>
        </p:txBody>
      </p:sp>
      <p:sp>
        <p:nvSpPr>
          <p:cNvPr id="527" name="Google Shape;527;p82"/>
          <p:cNvSpPr txBox="1"/>
          <p:nvPr/>
        </p:nvSpPr>
        <p:spPr>
          <a:xfrm>
            <a:off x="311700" y="135747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b="1">
                <a:solidFill>
                  <a:srgbClr val="18313A"/>
                </a:solidFill>
                <a:latin typeface="Proxima Nova"/>
                <a:ea typeface="Proxima Nova"/>
                <a:cs typeface="Proxima Nova"/>
                <a:sym typeface="Proxima Nova"/>
              </a:rPr>
              <a:t>Open Food Fact :</a:t>
            </a:r>
            <a:endParaRPr sz="1800" b="1">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
        <p:nvSpPr>
          <p:cNvPr id="528" name="Google Shape;528;p82"/>
          <p:cNvSpPr txBox="1"/>
          <p:nvPr/>
        </p:nvSpPr>
        <p:spPr>
          <a:xfrm>
            <a:off x="1323375" y="2212500"/>
            <a:ext cx="6159300" cy="71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9600" b="1">
                <a:solidFill>
                  <a:srgbClr val="E95459"/>
                </a:solidFill>
                <a:latin typeface="Montserrat"/>
                <a:ea typeface="Montserrat"/>
                <a:cs typeface="Montserrat"/>
                <a:sym typeface="Montserrat"/>
              </a:rPr>
              <a:t>593 000</a:t>
            </a:r>
            <a:r>
              <a:rPr lang="fr" sz="9600">
                <a:solidFill>
                  <a:srgbClr val="E95459"/>
                </a:solidFill>
                <a:latin typeface="Montserrat"/>
                <a:ea typeface="Montserrat"/>
                <a:cs typeface="Montserrat"/>
                <a:sym typeface="Montserrat"/>
              </a:rPr>
              <a:t> </a:t>
            </a:r>
            <a:endParaRPr sz="9600">
              <a:solidFill>
                <a:srgbClr val="E95459"/>
              </a:solidFill>
              <a:latin typeface="Montserrat"/>
              <a:ea typeface="Montserrat"/>
              <a:cs typeface="Montserrat"/>
              <a:sym typeface="Montserrat"/>
            </a:endParaRPr>
          </a:p>
          <a:p>
            <a:pPr marL="0" lvl="0" indent="0" algn="ctr" rtl="0">
              <a:spcBef>
                <a:spcPts val="0"/>
              </a:spcBef>
              <a:spcAft>
                <a:spcPts val="0"/>
              </a:spcAft>
              <a:buNone/>
            </a:pPr>
            <a:r>
              <a:rPr lang="fr" sz="1800">
                <a:solidFill>
                  <a:srgbClr val="18313A"/>
                </a:solidFill>
                <a:latin typeface="Proxima Nova"/>
                <a:ea typeface="Proxima Nova"/>
                <a:cs typeface="Proxima Nova"/>
                <a:sym typeface="Proxima Nova"/>
              </a:rPr>
              <a:t>produits référencés dans la base (juin 2018)</a:t>
            </a:r>
            <a:endParaRPr sz="1800">
              <a:solidFill>
                <a:srgbClr val="18313A"/>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être </a:t>
            </a:r>
            <a:r>
              <a:rPr lang="fr" b="1"/>
              <a:t>plus forts ensemble, et plus souverains </a:t>
            </a:r>
            <a:r>
              <a:rPr lang="fr" b="1">
                <a:solidFill>
                  <a:srgbClr val="1B3540"/>
                </a:solidFill>
              </a:rPr>
              <a:t>de nos données </a:t>
            </a:r>
            <a:r>
              <a:rPr lang="fr" b="1"/>
              <a:t> </a:t>
            </a:r>
            <a:endParaRPr b="1">
              <a:solidFill>
                <a:srgbClr val="1B3540"/>
              </a:solidFill>
            </a:endParaRPr>
          </a:p>
        </p:txBody>
      </p:sp>
      <p:sp>
        <p:nvSpPr>
          <p:cNvPr id="534" name="Google Shape;534;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47</a:t>
            </a:fld>
            <a:endParaRPr>
              <a:latin typeface="Proxima Nova"/>
              <a:ea typeface="Proxima Nova"/>
              <a:cs typeface="Proxima Nova"/>
              <a:sym typeface="Proxima Nova"/>
            </a:endParaRPr>
          </a:p>
        </p:txBody>
      </p:sp>
      <p:sp>
        <p:nvSpPr>
          <p:cNvPr id="535" name="Google Shape;535;p83"/>
          <p:cNvSpPr txBox="1"/>
          <p:nvPr/>
        </p:nvSpPr>
        <p:spPr>
          <a:xfrm>
            <a:off x="311700" y="135747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b="1">
                <a:solidFill>
                  <a:srgbClr val="18313A"/>
                </a:solidFill>
                <a:latin typeface="Proxima Nova"/>
                <a:ea typeface="Proxima Nova"/>
                <a:cs typeface="Proxima Nova"/>
                <a:sym typeface="Proxima Nova"/>
              </a:rPr>
              <a:t>Open Food Fact :</a:t>
            </a:r>
            <a:endParaRPr sz="1800" b="1">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
        <p:nvSpPr>
          <p:cNvPr id="536" name="Google Shape;536;p83"/>
          <p:cNvSpPr txBox="1"/>
          <p:nvPr/>
        </p:nvSpPr>
        <p:spPr>
          <a:xfrm>
            <a:off x="-1191225" y="1679100"/>
            <a:ext cx="6159300" cy="71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9600" b="1">
                <a:solidFill>
                  <a:srgbClr val="E95459"/>
                </a:solidFill>
                <a:latin typeface="Montserrat"/>
                <a:ea typeface="Montserrat"/>
                <a:cs typeface="Montserrat"/>
                <a:sym typeface="Montserrat"/>
              </a:rPr>
              <a:t>100</a:t>
            </a:r>
            <a:endParaRPr sz="9600">
              <a:solidFill>
                <a:srgbClr val="E95459"/>
              </a:solidFill>
              <a:latin typeface="Montserrat"/>
              <a:ea typeface="Montserrat"/>
              <a:cs typeface="Montserrat"/>
              <a:sym typeface="Montserrat"/>
            </a:endParaRPr>
          </a:p>
          <a:p>
            <a:pPr marL="0" lvl="0" indent="0" algn="ctr" rtl="0">
              <a:spcBef>
                <a:spcPts val="0"/>
              </a:spcBef>
              <a:spcAft>
                <a:spcPts val="0"/>
              </a:spcAft>
              <a:buNone/>
            </a:pPr>
            <a:r>
              <a:rPr lang="fr" sz="1800">
                <a:solidFill>
                  <a:srgbClr val="18313A"/>
                </a:solidFill>
                <a:latin typeface="Proxima Nova"/>
                <a:ea typeface="Proxima Nova"/>
                <a:cs typeface="Proxima Nova"/>
                <a:sym typeface="Proxima Nova"/>
              </a:rPr>
              <a:t>sites, applications, produits, articles </a:t>
            </a:r>
            <a:br>
              <a:rPr lang="fr" sz="1800">
                <a:solidFill>
                  <a:srgbClr val="18313A"/>
                </a:solidFill>
                <a:latin typeface="Proxima Nova"/>
                <a:ea typeface="Proxima Nova"/>
                <a:cs typeface="Proxima Nova"/>
                <a:sym typeface="Proxima Nova"/>
              </a:rPr>
            </a:br>
            <a:r>
              <a:rPr lang="fr" sz="1800">
                <a:solidFill>
                  <a:srgbClr val="18313A"/>
                </a:solidFill>
                <a:latin typeface="Proxima Nova"/>
                <a:ea typeface="Proxima Nova"/>
                <a:cs typeface="Proxima Nova"/>
                <a:sym typeface="Proxima Nova"/>
              </a:rPr>
              <a:t>de recherche utilisant ces données</a:t>
            </a:r>
            <a:endParaRPr sz="1800">
              <a:solidFill>
                <a:srgbClr val="18313A"/>
              </a:solidFill>
              <a:latin typeface="Proxima Nova"/>
              <a:ea typeface="Proxima Nova"/>
              <a:cs typeface="Proxima Nova"/>
              <a:sym typeface="Proxima Nova"/>
            </a:endParaRPr>
          </a:p>
        </p:txBody>
      </p:sp>
      <p:pic>
        <p:nvPicPr>
          <p:cNvPr id="537" name="Google Shape;537;p83"/>
          <p:cNvPicPr preferRelativeResize="0"/>
          <p:nvPr/>
        </p:nvPicPr>
        <p:blipFill rotWithShape="1">
          <a:blip r:embed="rId3" cstate="screen">
            <a:alphaModFix/>
            <a:extLst>
              <a:ext uri="{28A0092B-C50C-407E-A947-70E740481C1C}">
                <a14:useLocalDpi xmlns:a14="http://schemas.microsoft.com/office/drawing/2010/main"/>
              </a:ext>
            </a:extLst>
          </a:blip>
          <a:srcRect l="9650" r="6428"/>
          <a:stretch/>
        </p:blipFill>
        <p:spPr>
          <a:xfrm>
            <a:off x="4062525" y="1357475"/>
            <a:ext cx="4958625" cy="332776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être </a:t>
            </a:r>
            <a:r>
              <a:rPr lang="fr" b="1"/>
              <a:t>plus forts ensemble, et plus souverains </a:t>
            </a:r>
            <a:r>
              <a:rPr lang="fr" b="1">
                <a:solidFill>
                  <a:srgbClr val="1B3540"/>
                </a:solidFill>
              </a:rPr>
              <a:t>de nos données </a:t>
            </a:r>
            <a:r>
              <a:rPr lang="fr" b="1"/>
              <a:t> </a:t>
            </a:r>
            <a:endParaRPr b="1">
              <a:solidFill>
                <a:srgbClr val="1B3540"/>
              </a:solidFill>
            </a:endParaRPr>
          </a:p>
        </p:txBody>
      </p:sp>
      <p:sp>
        <p:nvSpPr>
          <p:cNvPr id="543" name="Google Shape;543;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48</a:t>
            </a:fld>
            <a:endParaRPr>
              <a:latin typeface="Proxima Nova"/>
              <a:ea typeface="Proxima Nova"/>
              <a:cs typeface="Proxima Nova"/>
              <a:sym typeface="Proxima Nova"/>
            </a:endParaRPr>
          </a:p>
        </p:txBody>
      </p:sp>
      <p:sp>
        <p:nvSpPr>
          <p:cNvPr id="544" name="Google Shape;544;p84"/>
          <p:cNvSpPr txBox="1"/>
          <p:nvPr/>
        </p:nvSpPr>
        <p:spPr>
          <a:xfrm>
            <a:off x="311700" y="135747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Open Agenda</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545" name="Google Shape;545;p84"/>
          <p:cNvPicPr preferRelativeResize="0"/>
          <p:nvPr/>
        </p:nvPicPr>
        <p:blipFill>
          <a:blip r:embed="rId3">
            <a:alphaModFix/>
          </a:blip>
          <a:stretch>
            <a:fillRect/>
          </a:stretch>
        </p:blipFill>
        <p:spPr>
          <a:xfrm>
            <a:off x="3036900" y="1469573"/>
            <a:ext cx="4012575" cy="714250"/>
          </a:xfrm>
          <a:prstGeom prst="rect">
            <a:avLst/>
          </a:prstGeom>
          <a:noFill/>
          <a:ln>
            <a:noFill/>
          </a:ln>
        </p:spPr>
      </p:pic>
      <p:pic>
        <p:nvPicPr>
          <p:cNvPr id="546" name="Google Shape;546;p84"/>
          <p:cNvPicPr preferRelativeResize="0"/>
          <p:nvPr/>
        </p:nvPicPr>
        <p:blipFill>
          <a:blip r:embed="rId4">
            <a:alphaModFix/>
          </a:blip>
          <a:stretch>
            <a:fillRect/>
          </a:stretch>
        </p:blipFill>
        <p:spPr>
          <a:xfrm>
            <a:off x="1490650" y="2270288"/>
            <a:ext cx="6655830" cy="2485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5"/>
          <p:cNvSpPr txBox="1">
            <a:spLocks noGrp="1"/>
          </p:cNvSpPr>
          <p:nvPr>
            <p:ph type="title"/>
          </p:nvPr>
        </p:nvSpPr>
        <p:spPr>
          <a:xfrm>
            <a:off x="159300" y="64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la </a:t>
            </a:r>
            <a:r>
              <a:rPr lang="fr" b="1"/>
              <a:t>data science et les savoirs ouverts</a:t>
            </a:r>
            <a:r>
              <a:rPr lang="fr" b="1">
                <a:solidFill>
                  <a:srgbClr val="1B3540"/>
                </a:solidFill>
              </a:rPr>
              <a:t> </a:t>
            </a:r>
            <a:r>
              <a:rPr lang="fr" b="1"/>
              <a:t> </a:t>
            </a:r>
            <a:endParaRPr b="1">
              <a:solidFill>
                <a:srgbClr val="1B3540"/>
              </a:solidFill>
            </a:endParaRPr>
          </a:p>
        </p:txBody>
      </p:sp>
      <p:sp>
        <p:nvSpPr>
          <p:cNvPr id="552" name="Google Shape;552;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49</a:t>
            </a:fld>
            <a:endParaRPr>
              <a:latin typeface="Proxima Nova"/>
              <a:ea typeface="Proxima Nova"/>
              <a:cs typeface="Proxima Nova"/>
              <a:sym typeface="Proxima Nova"/>
            </a:endParaRPr>
          </a:p>
        </p:txBody>
      </p:sp>
      <p:pic>
        <p:nvPicPr>
          <p:cNvPr id="553" name="Google Shape;553;p8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168400" y="1031875"/>
            <a:ext cx="4217375" cy="3752550"/>
          </a:xfrm>
          <a:prstGeom prst="rect">
            <a:avLst/>
          </a:prstGeom>
          <a:noFill/>
          <a:ln>
            <a:noFill/>
          </a:ln>
        </p:spPr>
      </p:pic>
      <p:sp>
        <p:nvSpPr>
          <p:cNvPr id="554" name="Google Shape;554;p85"/>
          <p:cNvSpPr txBox="1"/>
          <p:nvPr/>
        </p:nvSpPr>
        <p:spPr>
          <a:xfrm>
            <a:off x="122675" y="522600"/>
            <a:ext cx="8642100" cy="2452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La Data Literacy comme un pré-requis</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
        <p:nvSpPr>
          <p:cNvPr id="555" name="Google Shape;555;p85"/>
          <p:cNvSpPr txBox="1"/>
          <p:nvPr/>
        </p:nvSpPr>
        <p:spPr>
          <a:xfrm>
            <a:off x="6533700" y="3876675"/>
            <a:ext cx="2335200" cy="8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200" b="1">
                <a:solidFill>
                  <a:srgbClr val="18313A"/>
                </a:solidFill>
                <a:latin typeface="Proxima Nova"/>
                <a:ea typeface="Proxima Nova"/>
                <a:cs typeface="Proxima Nova"/>
                <a:sym typeface="Proxima Nova"/>
              </a:rPr>
              <a:t>SOURCE : http://www.madebymany.com/stories/advancing-data-literacy</a:t>
            </a:r>
            <a:endParaRPr sz="12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1"/>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t>Objectifs </a:t>
            </a:r>
            <a:r>
              <a:rPr lang="fr" b="1">
                <a:solidFill>
                  <a:srgbClr val="1B3540"/>
                </a:solidFill>
              </a:rPr>
              <a:t>du datasandwich</a:t>
            </a:r>
            <a:endParaRPr b="1">
              <a:solidFill>
                <a:srgbClr val="1B3540"/>
              </a:solidFill>
            </a:endParaRPr>
          </a:p>
        </p:txBody>
      </p:sp>
      <p:sp>
        <p:nvSpPr>
          <p:cNvPr id="184" name="Google Shape;18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5</a:t>
            </a:fld>
            <a:endParaRPr>
              <a:latin typeface="Proxima Nova"/>
              <a:ea typeface="Proxima Nova"/>
              <a:cs typeface="Proxima Nova"/>
              <a:sym typeface="Proxima Nova"/>
            </a:endParaRPr>
          </a:p>
        </p:txBody>
      </p:sp>
      <p:sp>
        <p:nvSpPr>
          <p:cNvPr id="185" name="Google Shape;185;p41"/>
          <p:cNvSpPr txBox="1"/>
          <p:nvPr/>
        </p:nvSpPr>
        <p:spPr>
          <a:xfrm>
            <a:off x="269275" y="1099850"/>
            <a:ext cx="6507300" cy="45552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160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Définir l’open data et les concepts qui y sont liés	</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Présenter des exemples concrets des différents bénéfices de l’ouverture de données</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Répondre aux différentes interrogations </a:t>
            </a:r>
            <a:endParaRPr sz="1800">
              <a:solidFill>
                <a:srgbClr val="18313A"/>
              </a:solidFill>
              <a:latin typeface="Proxima Nova"/>
              <a:ea typeface="Proxima Nova"/>
              <a:cs typeface="Proxima Nova"/>
              <a:sym typeface="Proxima Nova"/>
            </a:endParaRPr>
          </a:p>
          <a:p>
            <a:pPr marL="457200" marR="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a:spLocks noGrp="1"/>
          </p:cNvSpPr>
          <p:nvPr>
            <p:ph type="title"/>
          </p:nvPr>
        </p:nvSpPr>
        <p:spPr>
          <a:xfrm>
            <a:off x="159300" y="64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la </a:t>
            </a:r>
            <a:r>
              <a:rPr lang="fr" b="1"/>
              <a:t>data science et les savoirs ouverts</a:t>
            </a:r>
            <a:r>
              <a:rPr lang="fr" b="1">
                <a:solidFill>
                  <a:srgbClr val="1B3540"/>
                </a:solidFill>
              </a:rPr>
              <a:t> </a:t>
            </a:r>
            <a:r>
              <a:rPr lang="fr" b="1"/>
              <a:t> </a:t>
            </a:r>
            <a:endParaRPr b="1">
              <a:solidFill>
                <a:srgbClr val="1B3540"/>
              </a:solidFill>
            </a:endParaRPr>
          </a:p>
        </p:txBody>
      </p:sp>
      <p:sp>
        <p:nvSpPr>
          <p:cNvPr id="561" name="Google Shape;561;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50</a:t>
            </a:fld>
            <a:endParaRPr>
              <a:latin typeface="Proxima Nova"/>
              <a:ea typeface="Proxima Nova"/>
              <a:cs typeface="Proxima Nova"/>
              <a:sym typeface="Proxima Nova"/>
            </a:endParaRPr>
          </a:p>
        </p:txBody>
      </p:sp>
      <p:pic>
        <p:nvPicPr>
          <p:cNvPr id="562" name="Google Shape;562;p86"/>
          <p:cNvPicPr preferRelativeResize="0"/>
          <p:nvPr/>
        </p:nvPicPr>
        <p:blipFill>
          <a:blip r:embed="rId3">
            <a:alphaModFix/>
          </a:blip>
          <a:stretch>
            <a:fillRect/>
          </a:stretch>
        </p:blipFill>
        <p:spPr>
          <a:xfrm>
            <a:off x="1233625" y="1052850"/>
            <a:ext cx="6333630" cy="3570575"/>
          </a:xfrm>
          <a:prstGeom prst="rect">
            <a:avLst/>
          </a:prstGeom>
          <a:noFill/>
          <a:ln>
            <a:noFill/>
          </a:ln>
        </p:spPr>
      </p:pic>
      <p:sp>
        <p:nvSpPr>
          <p:cNvPr id="563" name="Google Shape;563;p86"/>
          <p:cNvSpPr txBox="1"/>
          <p:nvPr/>
        </p:nvSpPr>
        <p:spPr>
          <a:xfrm>
            <a:off x="122675" y="522600"/>
            <a:ext cx="8642100" cy="2452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Exemple autour de la base de données sur les accidents de la route</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
        <p:nvSpPr>
          <p:cNvPr id="564" name="Google Shape;564;p86"/>
          <p:cNvSpPr txBox="1"/>
          <p:nvPr/>
        </p:nvSpPr>
        <p:spPr>
          <a:xfrm>
            <a:off x="7637250" y="3800150"/>
            <a:ext cx="1383900" cy="7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b="1" u="sng">
                <a:solidFill>
                  <a:srgbClr val="E95459"/>
                </a:solidFill>
                <a:latin typeface="Proxima Nova"/>
                <a:ea typeface="Proxima Nova"/>
                <a:cs typeface="Proxima Nova"/>
                <a:sym typeface="Proxima Nova"/>
                <a:hlinkClick r:id="rId4"/>
              </a:rPr>
              <a:t>SOURCE</a:t>
            </a:r>
            <a:r>
              <a:rPr lang="fr" sz="1800">
                <a:solidFill>
                  <a:srgbClr val="E95459"/>
                </a:solidFill>
                <a:latin typeface="Proxima Nova"/>
                <a:ea typeface="Proxima Nova"/>
                <a:cs typeface="Proxima Nova"/>
                <a:sym typeface="Proxima Nova"/>
              </a:rPr>
              <a:t> </a:t>
            </a:r>
            <a:endParaRPr>
              <a:solidFill>
                <a:srgbClr val="E9545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7"/>
          <p:cNvSpPr txBox="1">
            <a:spLocks noGrp="1"/>
          </p:cNvSpPr>
          <p:nvPr>
            <p:ph type="title"/>
          </p:nvPr>
        </p:nvSpPr>
        <p:spPr>
          <a:xfrm>
            <a:off x="159300" y="64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la </a:t>
            </a:r>
            <a:r>
              <a:rPr lang="fr" b="1"/>
              <a:t>data science et les savoirs ouverts</a:t>
            </a:r>
            <a:r>
              <a:rPr lang="fr" b="1">
                <a:solidFill>
                  <a:srgbClr val="1B3540"/>
                </a:solidFill>
              </a:rPr>
              <a:t> </a:t>
            </a:r>
            <a:r>
              <a:rPr lang="fr" b="1"/>
              <a:t> </a:t>
            </a:r>
            <a:endParaRPr b="1">
              <a:solidFill>
                <a:srgbClr val="1B3540"/>
              </a:solidFill>
            </a:endParaRPr>
          </a:p>
        </p:txBody>
      </p:sp>
      <p:sp>
        <p:nvSpPr>
          <p:cNvPr id="570" name="Google Shape;570;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51</a:t>
            </a:fld>
            <a:endParaRPr>
              <a:latin typeface="Proxima Nova"/>
              <a:ea typeface="Proxima Nova"/>
              <a:cs typeface="Proxima Nova"/>
              <a:sym typeface="Proxima Nova"/>
            </a:endParaRPr>
          </a:p>
        </p:txBody>
      </p:sp>
      <p:sp>
        <p:nvSpPr>
          <p:cNvPr id="571" name="Google Shape;571;p87"/>
          <p:cNvSpPr txBox="1"/>
          <p:nvPr/>
        </p:nvSpPr>
        <p:spPr>
          <a:xfrm>
            <a:off x="122675" y="522600"/>
            <a:ext cx="8642100" cy="2452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Exemple autour de la base de données sur les accidents de la route</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572" name="Google Shape;572;p87"/>
          <p:cNvPicPr preferRelativeResize="0"/>
          <p:nvPr/>
        </p:nvPicPr>
        <p:blipFill>
          <a:blip r:embed="rId3">
            <a:alphaModFix/>
          </a:blip>
          <a:stretch>
            <a:fillRect/>
          </a:stretch>
        </p:blipFill>
        <p:spPr>
          <a:xfrm>
            <a:off x="1107450" y="978300"/>
            <a:ext cx="6324251" cy="3778300"/>
          </a:xfrm>
          <a:prstGeom prst="rect">
            <a:avLst/>
          </a:prstGeom>
          <a:noFill/>
          <a:ln>
            <a:noFill/>
          </a:ln>
        </p:spPr>
      </p:pic>
      <p:sp>
        <p:nvSpPr>
          <p:cNvPr id="573" name="Google Shape;573;p87"/>
          <p:cNvSpPr txBox="1"/>
          <p:nvPr/>
        </p:nvSpPr>
        <p:spPr>
          <a:xfrm>
            <a:off x="7637250" y="3800150"/>
            <a:ext cx="1383900" cy="7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b="1" u="sng">
                <a:solidFill>
                  <a:srgbClr val="E95459"/>
                </a:solidFill>
                <a:latin typeface="Proxima Nova"/>
                <a:ea typeface="Proxima Nova"/>
                <a:cs typeface="Proxima Nova"/>
                <a:sym typeface="Proxima Nova"/>
                <a:hlinkClick r:id="rId4"/>
              </a:rPr>
              <a:t>SOURCE</a:t>
            </a:r>
            <a:r>
              <a:rPr lang="fr" sz="1800">
                <a:solidFill>
                  <a:srgbClr val="E95459"/>
                </a:solidFill>
                <a:latin typeface="Proxima Nova"/>
                <a:ea typeface="Proxima Nova"/>
                <a:cs typeface="Proxima Nova"/>
                <a:sym typeface="Proxima Nova"/>
              </a:rPr>
              <a:t> </a:t>
            </a:r>
            <a:endParaRPr>
              <a:solidFill>
                <a:srgbClr val="E9545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8"/>
          <p:cNvSpPr txBox="1">
            <a:spLocks noGrp="1"/>
          </p:cNvSpPr>
          <p:nvPr>
            <p:ph type="title"/>
          </p:nvPr>
        </p:nvSpPr>
        <p:spPr>
          <a:xfrm>
            <a:off x="159300" y="64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la </a:t>
            </a:r>
            <a:r>
              <a:rPr lang="fr" b="1"/>
              <a:t>data science et les savoirs ouverts</a:t>
            </a:r>
            <a:r>
              <a:rPr lang="fr" b="1">
                <a:solidFill>
                  <a:srgbClr val="1B3540"/>
                </a:solidFill>
              </a:rPr>
              <a:t> </a:t>
            </a:r>
            <a:r>
              <a:rPr lang="fr" b="1"/>
              <a:t> </a:t>
            </a:r>
            <a:endParaRPr b="1">
              <a:solidFill>
                <a:srgbClr val="1B3540"/>
              </a:solidFill>
            </a:endParaRPr>
          </a:p>
        </p:txBody>
      </p:sp>
      <p:sp>
        <p:nvSpPr>
          <p:cNvPr id="579" name="Google Shape;579;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52</a:t>
            </a:fld>
            <a:endParaRPr>
              <a:latin typeface="Proxima Nova"/>
              <a:ea typeface="Proxima Nova"/>
              <a:cs typeface="Proxima Nova"/>
              <a:sym typeface="Proxima Nova"/>
            </a:endParaRPr>
          </a:p>
        </p:txBody>
      </p:sp>
      <p:sp>
        <p:nvSpPr>
          <p:cNvPr id="580" name="Google Shape;580;p88"/>
          <p:cNvSpPr txBox="1"/>
          <p:nvPr/>
        </p:nvSpPr>
        <p:spPr>
          <a:xfrm>
            <a:off x="122675" y="522600"/>
            <a:ext cx="8642100" cy="2452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Données sur les mariages à Poitiers</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
        <p:nvSpPr>
          <p:cNvPr id="581" name="Google Shape;581;p88"/>
          <p:cNvSpPr txBox="1"/>
          <p:nvPr/>
        </p:nvSpPr>
        <p:spPr>
          <a:xfrm>
            <a:off x="7637250" y="3800150"/>
            <a:ext cx="1383900" cy="7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b="1" u="sng">
                <a:solidFill>
                  <a:srgbClr val="E95459"/>
                </a:solidFill>
                <a:latin typeface="Proxima Nova"/>
                <a:ea typeface="Proxima Nova"/>
                <a:cs typeface="Proxima Nova"/>
                <a:sym typeface="Proxima Nova"/>
                <a:hlinkClick r:id="rId3"/>
              </a:rPr>
              <a:t>SOURCE</a:t>
            </a:r>
            <a:r>
              <a:rPr lang="fr" sz="1800">
                <a:solidFill>
                  <a:srgbClr val="E95459"/>
                </a:solidFill>
                <a:latin typeface="Proxima Nova"/>
                <a:ea typeface="Proxima Nova"/>
                <a:cs typeface="Proxima Nova"/>
                <a:sym typeface="Proxima Nova"/>
              </a:rPr>
              <a:t> </a:t>
            </a:r>
            <a:endParaRPr>
              <a:solidFill>
                <a:srgbClr val="E95459"/>
              </a:solidFill>
            </a:endParaRPr>
          </a:p>
        </p:txBody>
      </p:sp>
      <p:pic>
        <p:nvPicPr>
          <p:cNvPr id="582" name="Google Shape;582;p88"/>
          <p:cNvPicPr preferRelativeResize="0"/>
          <p:nvPr/>
        </p:nvPicPr>
        <p:blipFill>
          <a:blip r:embed="rId4">
            <a:alphaModFix/>
          </a:blip>
          <a:stretch>
            <a:fillRect/>
          </a:stretch>
        </p:blipFill>
        <p:spPr>
          <a:xfrm>
            <a:off x="900950" y="919550"/>
            <a:ext cx="5761025" cy="3743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9"/>
          <p:cNvSpPr txBox="1">
            <a:spLocks noGrp="1"/>
          </p:cNvSpPr>
          <p:nvPr>
            <p:ph type="title"/>
          </p:nvPr>
        </p:nvSpPr>
        <p:spPr>
          <a:xfrm>
            <a:off x="159300" y="64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la </a:t>
            </a:r>
            <a:r>
              <a:rPr lang="fr" b="1"/>
              <a:t>data science et les savoirs ouverts</a:t>
            </a:r>
            <a:r>
              <a:rPr lang="fr" b="1">
                <a:solidFill>
                  <a:srgbClr val="1B3540"/>
                </a:solidFill>
              </a:rPr>
              <a:t> </a:t>
            </a:r>
            <a:r>
              <a:rPr lang="fr" b="1"/>
              <a:t> </a:t>
            </a:r>
            <a:endParaRPr b="1">
              <a:solidFill>
                <a:srgbClr val="1B3540"/>
              </a:solidFill>
            </a:endParaRPr>
          </a:p>
        </p:txBody>
      </p:sp>
      <p:sp>
        <p:nvSpPr>
          <p:cNvPr id="588" name="Google Shape;588;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53</a:t>
            </a:fld>
            <a:endParaRPr>
              <a:latin typeface="Proxima Nova"/>
              <a:ea typeface="Proxima Nova"/>
              <a:cs typeface="Proxima Nova"/>
              <a:sym typeface="Proxima Nova"/>
            </a:endParaRPr>
          </a:p>
        </p:txBody>
      </p:sp>
      <p:sp>
        <p:nvSpPr>
          <p:cNvPr id="589" name="Google Shape;589;p89"/>
          <p:cNvSpPr txBox="1"/>
          <p:nvPr/>
        </p:nvSpPr>
        <p:spPr>
          <a:xfrm>
            <a:off x="122675" y="522600"/>
            <a:ext cx="8642100" cy="2452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Données sur les prénoms à Poitiers</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
        <p:nvSpPr>
          <p:cNvPr id="590" name="Google Shape;590;p89"/>
          <p:cNvSpPr txBox="1"/>
          <p:nvPr/>
        </p:nvSpPr>
        <p:spPr>
          <a:xfrm>
            <a:off x="5872850" y="4249400"/>
            <a:ext cx="1383900" cy="7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b="1" u="sng">
                <a:solidFill>
                  <a:srgbClr val="E95459"/>
                </a:solidFill>
                <a:latin typeface="Proxima Nova"/>
                <a:ea typeface="Proxima Nova"/>
                <a:cs typeface="Proxima Nova"/>
                <a:sym typeface="Proxima Nova"/>
                <a:hlinkClick r:id="rId3"/>
              </a:rPr>
              <a:t>SOURCE</a:t>
            </a:r>
            <a:r>
              <a:rPr lang="fr" sz="1800">
                <a:solidFill>
                  <a:srgbClr val="E95459"/>
                </a:solidFill>
                <a:latin typeface="Proxima Nova"/>
                <a:ea typeface="Proxima Nova"/>
                <a:cs typeface="Proxima Nova"/>
                <a:sym typeface="Proxima Nova"/>
              </a:rPr>
              <a:t> </a:t>
            </a:r>
            <a:endParaRPr>
              <a:solidFill>
                <a:srgbClr val="E95459"/>
              </a:solidFill>
            </a:endParaRPr>
          </a:p>
        </p:txBody>
      </p:sp>
      <p:pic>
        <p:nvPicPr>
          <p:cNvPr id="591" name="Google Shape;591;p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21275" y="1507775"/>
            <a:ext cx="4455140" cy="2452201"/>
          </a:xfrm>
          <a:prstGeom prst="rect">
            <a:avLst/>
          </a:prstGeom>
          <a:noFill/>
          <a:ln>
            <a:noFill/>
          </a:ln>
        </p:spPr>
      </p:pic>
      <p:pic>
        <p:nvPicPr>
          <p:cNvPr id="592" name="Google Shape;592;p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787000" y="856776"/>
            <a:ext cx="4234149" cy="332227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0"/>
          <p:cNvSpPr txBox="1">
            <a:spLocks noGrp="1"/>
          </p:cNvSpPr>
          <p:nvPr>
            <p:ph type="title"/>
          </p:nvPr>
        </p:nvSpPr>
        <p:spPr>
          <a:xfrm>
            <a:off x="159300" y="64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a:t>
            </a:r>
            <a:r>
              <a:rPr lang="fr" b="1"/>
              <a:t>réduire les asymétries d’information</a:t>
            </a:r>
            <a:r>
              <a:rPr lang="fr" b="1">
                <a:solidFill>
                  <a:srgbClr val="1B3540"/>
                </a:solidFill>
              </a:rPr>
              <a:t> </a:t>
            </a:r>
            <a:r>
              <a:rPr lang="fr" b="1"/>
              <a:t> </a:t>
            </a:r>
            <a:endParaRPr b="1">
              <a:solidFill>
                <a:srgbClr val="1B3540"/>
              </a:solidFill>
            </a:endParaRPr>
          </a:p>
        </p:txBody>
      </p:sp>
      <p:sp>
        <p:nvSpPr>
          <p:cNvPr id="598" name="Google Shape;598;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54</a:t>
            </a:fld>
            <a:endParaRPr>
              <a:latin typeface="Proxima Nova"/>
              <a:ea typeface="Proxima Nova"/>
              <a:cs typeface="Proxima Nova"/>
              <a:sym typeface="Proxima Nova"/>
            </a:endParaRPr>
          </a:p>
        </p:txBody>
      </p:sp>
      <p:sp>
        <p:nvSpPr>
          <p:cNvPr id="599" name="Google Shape;599;p90"/>
          <p:cNvSpPr txBox="1"/>
          <p:nvPr/>
        </p:nvSpPr>
        <p:spPr>
          <a:xfrm>
            <a:off x="122675" y="675000"/>
            <a:ext cx="8642100" cy="2452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Exemple de l’enquête ménage déplacements</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600" name="Google Shape;600;p90"/>
          <p:cNvPicPr preferRelativeResize="0"/>
          <p:nvPr/>
        </p:nvPicPr>
        <p:blipFill>
          <a:blip r:embed="rId3">
            <a:alphaModFix/>
          </a:blip>
          <a:stretch>
            <a:fillRect/>
          </a:stretch>
        </p:blipFill>
        <p:spPr>
          <a:xfrm>
            <a:off x="1372738" y="1195025"/>
            <a:ext cx="6282724" cy="3260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91"/>
          <p:cNvSpPr txBox="1">
            <a:spLocks noGrp="1"/>
          </p:cNvSpPr>
          <p:nvPr>
            <p:ph type="title"/>
          </p:nvPr>
        </p:nvSpPr>
        <p:spPr>
          <a:xfrm>
            <a:off x="217200" y="8687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le </a:t>
            </a:r>
            <a:r>
              <a:rPr lang="fr" b="1"/>
              <a:t>data journalisme</a:t>
            </a:r>
            <a:r>
              <a:rPr lang="fr" b="1">
                <a:solidFill>
                  <a:srgbClr val="1B3540"/>
                </a:solidFill>
              </a:rPr>
              <a:t> </a:t>
            </a:r>
            <a:r>
              <a:rPr lang="fr" b="1"/>
              <a:t> </a:t>
            </a:r>
            <a:endParaRPr b="1">
              <a:solidFill>
                <a:srgbClr val="1B3540"/>
              </a:solidFill>
            </a:endParaRPr>
          </a:p>
        </p:txBody>
      </p:sp>
      <p:sp>
        <p:nvSpPr>
          <p:cNvPr id="606" name="Google Shape;606;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55</a:t>
            </a:fld>
            <a:endParaRPr>
              <a:latin typeface="Proxima Nova"/>
              <a:ea typeface="Proxima Nova"/>
              <a:cs typeface="Proxima Nova"/>
              <a:sym typeface="Proxima Nova"/>
            </a:endParaRPr>
          </a:p>
        </p:txBody>
      </p:sp>
      <p:sp>
        <p:nvSpPr>
          <p:cNvPr id="607" name="Google Shape;607;p91"/>
          <p:cNvSpPr txBox="1"/>
          <p:nvPr/>
        </p:nvSpPr>
        <p:spPr>
          <a:xfrm>
            <a:off x="311700" y="1357475"/>
            <a:ext cx="6454500" cy="401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608" name="Google Shape;608;p9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918575" y="659577"/>
            <a:ext cx="4847627" cy="4452201"/>
          </a:xfrm>
          <a:prstGeom prst="rect">
            <a:avLst/>
          </a:prstGeom>
          <a:noFill/>
          <a:ln>
            <a:noFill/>
          </a:ln>
        </p:spPr>
      </p:pic>
      <p:sp>
        <p:nvSpPr>
          <p:cNvPr id="609" name="Google Shape;609;p91"/>
          <p:cNvSpPr txBox="1"/>
          <p:nvPr/>
        </p:nvSpPr>
        <p:spPr>
          <a:xfrm>
            <a:off x="7173050" y="3399700"/>
            <a:ext cx="1044600" cy="89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500" u="sng">
                <a:solidFill>
                  <a:srgbClr val="E95459"/>
                </a:solidFill>
                <a:highlight>
                  <a:srgbClr val="FFF1EB"/>
                </a:highlight>
                <a:latin typeface="Open Sans"/>
                <a:ea typeface="Open Sans"/>
                <a:cs typeface="Open Sans"/>
                <a:sym typeface="Open Sans"/>
                <a:hlinkClick r:id="rId4"/>
              </a:rPr>
              <a:t>source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2"/>
          <p:cNvSpPr txBox="1">
            <a:spLocks noGrp="1"/>
          </p:cNvSpPr>
          <p:nvPr>
            <p:ph type="title"/>
          </p:nvPr>
        </p:nvSpPr>
        <p:spPr>
          <a:xfrm>
            <a:off x="217200" y="8687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le </a:t>
            </a:r>
            <a:r>
              <a:rPr lang="fr" b="1"/>
              <a:t>data journalisme</a:t>
            </a:r>
            <a:r>
              <a:rPr lang="fr" b="1">
                <a:solidFill>
                  <a:srgbClr val="1B3540"/>
                </a:solidFill>
              </a:rPr>
              <a:t> </a:t>
            </a:r>
            <a:r>
              <a:rPr lang="fr" b="1"/>
              <a:t> </a:t>
            </a:r>
            <a:endParaRPr b="1">
              <a:solidFill>
                <a:srgbClr val="1B3540"/>
              </a:solidFill>
            </a:endParaRPr>
          </a:p>
        </p:txBody>
      </p:sp>
      <p:sp>
        <p:nvSpPr>
          <p:cNvPr id="615" name="Google Shape;615;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56</a:t>
            </a:fld>
            <a:endParaRPr>
              <a:latin typeface="Proxima Nova"/>
              <a:ea typeface="Proxima Nova"/>
              <a:cs typeface="Proxima Nova"/>
              <a:sym typeface="Proxima Nova"/>
            </a:endParaRPr>
          </a:p>
        </p:txBody>
      </p:sp>
      <p:sp>
        <p:nvSpPr>
          <p:cNvPr id="616" name="Google Shape;616;p92"/>
          <p:cNvSpPr txBox="1"/>
          <p:nvPr/>
        </p:nvSpPr>
        <p:spPr>
          <a:xfrm>
            <a:off x="311700" y="1357475"/>
            <a:ext cx="6454500" cy="401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617" name="Google Shape;617;p9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216700" y="659575"/>
            <a:ext cx="6145196" cy="4397251"/>
          </a:xfrm>
          <a:prstGeom prst="rect">
            <a:avLst/>
          </a:prstGeom>
          <a:noFill/>
          <a:ln>
            <a:noFill/>
          </a:ln>
        </p:spPr>
      </p:pic>
      <p:sp>
        <p:nvSpPr>
          <p:cNvPr id="618" name="Google Shape;618;p92"/>
          <p:cNvSpPr txBox="1"/>
          <p:nvPr/>
        </p:nvSpPr>
        <p:spPr>
          <a:xfrm>
            <a:off x="7551100" y="3283075"/>
            <a:ext cx="1124100" cy="85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500" u="sng">
                <a:solidFill>
                  <a:srgbClr val="E95459"/>
                </a:solidFill>
                <a:highlight>
                  <a:srgbClr val="FFF1EB"/>
                </a:highlight>
                <a:latin typeface="Open Sans"/>
                <a:ea typeface="Open Sans"/>
                <a:cs typeface="Open Sans"/>
                <a:sym typeface="Open Sans"/>
                <a:hlinkClick r:id="rId4"/>
              </a:rPr>
              <a:t>source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3"/>
          <p:cNvSpPr txBox="1">
            <a:spLocks noGrp="1"/>
          </p:cNvSpPr>
          <p:nvPr>
            <p:ph type="title"/>
          </p:nvPr>
        </p:nvSpPr>
        <p:spPr>
          <a:xfrm>
            <a:off x="217200" y="2376775"/>
            <a:ext cx="8926800" cy="244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800"/>
              <a:t>4.4. À quoi sert </a:t>
            </a:r>
            <a:br>
              <a:rPr lang="fr" sz="4800"/>
            </a:br>
            <a:r>
              <a:rPr lang="fr" sz="4800"/>
              <a:t>l’open data ?</a:t>
            </a:r>
            <a:endParaRPr sz="4800"/>
          </a:p>
          <a:p>
            <a:pPr marL="0" lvl="0" indent="0" algn="l" rtl="0">
              <a:spcBef>
                <a:spcPts val="0"/>
              </a:spcBef>
              <a:spcAft>
                <a:spcPts val="0"/>
              </a:spcAft>
              <a:buNone/>
            </a:pPr>
            <a:endParaRPr sz="4800"/>
          </a:p>
          <a:p>
            <a:pPr marL="0" lvl="0" indent="0" algn="l" rtl="0">
              <a:spcBef>
                <a:spcPts val="0"/>
              </a:spcBef>
              <a:spcAft>
                <a:spcPts val="0"/>
              </a:spcAft>
              <a:buNone/>
            </a:pPr>
            <a:r>
              <a:rPr lang="fr" sz="4800"/>
              <a:t>...pour la création de valeur économique et sociale</a:t>
            </a:r>
            <a:endParaRPr sz="4800"/>
          </a:p>
        </p:txBody>
      </p:sp>
      <p:sp>
        <p:nvSpPr>
          <p:cNvPr id="624" name="Google Shape;624;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solidFill>
                  <a:schemeClr val="lt1"/>
                </a:solidFill>
              </a:rPr>
              <a:t>57</a:t>
            </a:fld>
            <a:endParaRPr>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94"/>
          <p:cNvSpPr txBox="1">
            <a:spLocks noGrp="1"/>
          </p:cNvSpPr>
          <p:nvPr>
            <p:ph type="title"/>
          </p:nvPr>
        </p:nvSpPr>
        <p:spPr>
          <a:xfrm>
            <a:off x="235500" y="1402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Garder en tête : l’open data est un investissement de </a:t>
            </a:r>
            <a:r>
              <a:rPr lang="fr" b="1"/>
              <a:t>long terme</a:t>
            </a:r>
            <a:r>
              <a:rPr lang="fr" b="1">
                <a:solidFill>
                  <a:srgbClr val="1B3540"/>
                </a:solidFill>
              </a:rPr>
              <a:t> </a:t>
            </a:r>
            <a:endParaRPr b="1"/>
          </a:p>
        </p:txBody>
      </p:sp>
      <p:sp>
        <p:nvSpPr>
          <p:cNvPr id="630" name="Google Shape;630;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58</a:t>
            </a:fld>
            <a:endParaRPr>
              <a:latin typeface="Proxima Nova"/>
              <a:ea typeface="Proxima Nova"/>
              <a:cs typeface="Proxima Nova"/>
              <a:sym typeface="Proxima Nova"/>
            </a:endParaRPr>
          </a:p>
        </p:txBody>
      </p:sp>
      <p:pic>
        <p:nvPicPr>
          <p:cNvPr id="631" name="Google Shape;631;p9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44900" y="892850"/>
            <a:ext cx="5155977" cy="3770376"/>
          </a:xfrm>
          <a:prstGeom prst="rect">
            <a:avLst/>
          </a:prstGeom>
          <a:noFill/>
          <a:ln>
            <a:noFill/>
          </a:ln>
        </p:spPr>
      </p:pic>
      <p:sp>
        <p:nvSpPr>
          <p:cNvPr id="632" name="Google Shape;632;p94"/>
          <p:cNvSpPr txBox="1"/>
          <p:nvPr/>
        </p:nvSpPr>
        <p:spPr>
          <a:xfrm>
            <a:off x="4978650" y="4663225"/>
            <a:ext cx="31764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1150" b="1">
                <a:solidFill>
                  <a:srgbClr val="6D6D6D"/>
                </a:solidFill>
                <a:highlight>
                  <a:srgbClr val="FFFFFF"/>
                </a:highlight>
              </a:rPr>
              <a:t>source</a:t>
            </a:r>
            <a:r>
              <a:rPr lang="fr" sz="1150">
                <a:solidFill>
                  <a:srgbClr val="6D6D6D"/>
                </a:solidFill>
                <a:highlight>
                  <a:srgbClr val="FFFFFF"/>
                </a:highlight>
              </a:rPr>
              <a:t> : The economic benefits of open data - Portail européen de données.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5"/>
          <p:cNvSpPr txBox="1">
            <a:spLocks noGrp="1"/>
          </p:cNvSpPr>
          <p:nvPr>
            <p:ph type="title"/>
          </p:nvPr>
        </p:nvSpPr>
        <p:spPr>
          <a:xfrm>
            <a:off x="311700" y="445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Permettre le </a:t>
            </a:r>
            <a:r>
              <a:rPr lang="fr" b="1"/>
              <a:t>développement de  nouveaux services</a:t>
            </a:r>
            <a:endParaRPr b="1"/>
          </a:p>
        </p:txBody>
      </p:sp>
      <p:sp>
        <p:nvSpPr>
          <p:cNvPr id="638" name="Google Shape;638;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59</a:t>
            </a:fld>
            <a:endParaRPr>
              <a:latin typeface="Proxima Nova"/>
              <a:ea typeface="Proxima Nova"/>
              <a:cs typeface="Proxima Nova"/>
              <a:sym typeface="Proxima Nova"/>
            </a:endParaRPr>
          </a:p>
        </p:txBody>
      </p:sp>
      <p:sp>
        <p:nvSpPr>
          <p:cNvPr id="639" name="Google Shape;639;p95"/>
          <p:cNvSpPr txBox="1"/>
          <p:nvPr/>
        </p:nvSpPr>
        <p:spPr>
          <a:xfrm>
            <a:off x="311700" y="135747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des chatbots pour trouver un vélo</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640" name="Google Shape;640;p95"/>
          <p:cNvPicPr preferRelativeResize="0"/>
          <p:nvPr/>
        </p:nvPicPr>
        <p:blipFill>
          <a:blip r:embed="rId3">
            <a:alphaModFix/>
          </a:blip>
          <a:stretch>
            <a:fillRect/>
          </a:stretch>
        </p:blipFill>
        <p:spPr>
          <a:xfrm>
            <a:off x="1291575" y="2015627"/>
            <a:ext cx="6454501" cy="26949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2"/>
          <p:cNvSpPr txBox="1">
            <a:spLocks noGrp="1"/>
          </p:cNvSpPr>
          <p:nvPr>
            <p:ph type="title"/>
          </p:nvPr>
        </p:nvSpPr>
        <p:spPr>
          <a:xfrm>
            <a:off x="161775" y="1960025"/>
            <a:ext cx="7166400" cy="244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800"/>
              <a:t>2. Qu’est-ce que l’open data ?</a:t>
            </a:r>
            <a:endParaRPr sz="3600"/>
          </a:p>
        </p:txBody>
      </p:sp>
      <p:sp>
        <p:nvSpPr>
          <p:cNvPr id="191" name="Google Shape;191;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solidFill>
                  <a:schemeClr val="lt1"/>
                </a:solidFill>
              </a:rPr>
              <a:t>6</a:t>
            </a:fld>
            <a:endParaRPr>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6"/>
          <p:cNvSpPr txBox="1">
            <a:spLocks noGrp="1"/>
          </p:cNvSpPr>
          <p:nvPr>
            <p:ph type="title"/>
          </p:nvPr>
        </p:nvSpPr>
        <p:spPr>
          <a:xfrm>
            <a:off x="311700" y="445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Permettre le </a:t>
            </a:r>
            <a:r>
              <a:rPr lang="fr" b="1"/>
              <a:t>développement de  nouveaux services</a:t>
            </a:r>
            <a:endParaRPr b="1"/>
          </a:p>
        </p:txBody>
      </p:sp>
      <p:sp>
        <p:nvSpPr>
          <p:cNvPr id="646" name="Google Shape;646;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60</a:t>
            </a:fld>
            <a:endParaRPr>
              <a:latin typeface="Proxima Nova"/>
              <a:ea typeface="Proxima Nova"/>
              <a:cs typeface="Proxima Nova"/>
              <a:sym typeface="Proxima Nova"/>
            </a:endParaRPr>
          </a:p>
        </p:txBody>
      </p:sp>
      <p:sp>
        <p:nvSpPr>
          <p:cNvPr id="647" name="Google Shape;647;p96"/>
          <p:cNvSpPr txBox="1"/>
          <p:nvPr/>
        </p:nvSpPr>
        <p:spPr>
          <a:xfrm>
            <a:off x="311700" y="1384800"/>
            <a:ext cx="8447700" cy="3984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des cannes connectées pour le guidage des non-voyants / mal-voyants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648" name="Google Shape;648;p9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90250" y="1791537"/>
            <a:ext cx="2101160" cy="3143175"/>
          </a:xfrm>
          <a:prstGeom prst="rect">
            <a:avLst/>
          </a:prstGeom>
          <a:noFill/>
          <a:ln>
            <a:noFill/>
          </a:ln>
        </p:spPr>
      </p:pic>
      <p:pic>
        <p:nvPicPr>
          <p:cNvPr id="649" name="Google Shape;649;p9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412295" y="2164407"/>
            <a:ext cx="3617605" cy="239743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97"/>
          <p:cNvSpPr txBox="1">
            <a:spLocks noGrp="1"/>
          </p:cNvSpPr>
          <p:nvPr>
            <p:ph type="title"/>
          </p:nvPr>
        </p:nvSpPr>
        <p:spPr>
          <a:xfrm>
            <a:off x="311700" y="445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Permettre le </a:t>
            </a:r>
            <a:r>
              <a:rPr lang="fr" b="1"/>
              <a:t>développement de  nouveaux services</a:t>
            </a:r>
            <a:endParaRPr b="1"/>
          </a:p>
        </p:txBody>
      </p:sp>
      <p:sp>
        <p:nvSpPr>
          <p:cNvPr id="655" name="Google Shape;655;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61</a:t>
            </a:fld>
            <a:endParaRPr>
              <a:latin typeface="Proxima Nova"/>
              <a:ea typeface="Proxima Nova"/>
              <a:cs typeface="Proxima Nova"/>
              <a:sym typeface="Proxima Nova"/>
            </a:endParaRPr>
          </a:p>
        </p:txBody>
      </p:sp>
      <p:pic>
        <p:nvPicPr>
          <p:cNvPr id="656" name="Google Shape;656;p97"/>
          <p:cNvPicPr preferRelativeResize="0"/>
          <p:nvPr/>
        </p:nvPicPr>
        <p:blipFill>
          <a:blip r:embed="rId3">
            <a:alphaModFix/>
          </a:blip>
          <a:stretch>
            <a:fillRect/>
          </a:stretch>
        </p:blipFill>
        <p:spPr>
          <a:xfrm>
            <a:off x="4301425" y="973100"/>
            <a:ext cx="4381224" cy="3558201"/>
          </a:xfrm>
          <a:prstGeom prst="rect">
            <a:avLst/>
          </a:prstGeom>
          <a:noFill/>
          <a:ln>
            <a:noFill/>
          </a:ln>
        </p:spPr>
      </p:pic>
      <p:sp>
        <p:nvSpPr>
          <p:cNvPr id="657" name="Google Shape;657;p97"/>
          <p:cNvSpPr txBox="1"/>
          <p:nvPr/>
        </p:nvSpPr>
        <p:spPr>
          <a:xfrm>
            <a:off x="311700" y="1384800"/>
            <a:ext cx="3719700" cy="3984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Une application de géolocalisation de parkings à Poitiers</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98"/>
          <p:cNvSpPr txBox="1">
            <a:spLocks noGrp="1"/>
          </p:cNvSpPr>
          <p:nvPr>
            <p:ph type="title"/>
          </p:nvPr>
        </p:nvSpPr>
        <p:spPr>
          <a:xfrm>
            <a:off x="311700" y="445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Permettre le </a:t>
            </a:r>
            <a:r>
              <a:rPr lang="fr" b="1"/>
              <a:t>développement de  nouveaux services</a:t>
            </a:r>
            <a:endParaRPr b="1"/>
          </a:p>
        </p:txBody>
      </p:sp>
      <p:sp>
        <p:nvSpPr>
          <p:cNvPr id="663" name="Google Shape;663;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62</a:t>
            </a:fld>
            <a:endParaRPr>
              <a:latin typeface="Proxima Nova"/>
              <a:ea typeface="Proxima Nova"/>
              <a:cs typeface="Proxima Nova"/>
              <a:sym typeface="Proxima Nova"/>
            </a:endParaRPr>
          </a:p>
        </p:txBody>
      </p:sp>
      <p:sp>
        <p:nvSpPr>
          <p:cNvPr id="664" name="Google Shape;664;p98"/>
          <p:cNvSpPr txBox="1"/>
          <p:nvPr/>
        </p:nvSpPr>
        <p:spPr>
          <a:xfrm>
            <a:off x="311700" y="1384800"/>
            <a:ext cx="3719700" cy="3984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Un site “responsive” simple pour présenter les disponibilités des parkings</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665" name="Google Shape;665;p98"/>
          <p:cNvPicPr preferRelativeResize="0"/>
          <p:nvPr/>
        </p:nvPicPr>
        <p:blipFill rotWithShape="1">
          <a:blip r:embed="rId3" cstate="screen">
            <a:alphaModFix/>
            <a:extLst>
              <a:ext uri="{28A0092B-C50C-407E-A947-70E740481C1C}">
                <a14:useLocalDpi xmlns:a14="http://schemas.microsoft.com/office/drawing/2010/main"/>
              </a:ext>
            </a:extLst>
          </a:blip>
          <a:srcRect b="20948"/>
          <a:stretch/>
        </p:blipFill>
        <p:spPr>
          <a:xfrm>
            <a:off x="5092725" y="774576"/>
            <a:ext cx="3126028" cy="4218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9"/>
          <p:cNvSpPr txBox="1">
            <a:spLocks noGrp="1"/>
          </p:cNvSpPr>
          <p:nvPr>
            <p:ph type="title"/>
          </p:nvPr>
        </p:nvSpPr>
        <p:spPr>
          <a:xfrm>
            <a:off x="311700" y="445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Permettre l’</a:t>
            </a:r>
            <a:r>
              <a:rPr lang="fr" b="1"/>
              <a:t>intégration</a:t>
            </a:r>
            <a:r>
              <a:rPr lang="fr" b="1">
                <a:solidFill>
                  <a:srgbClr val="1B3540"/>
                </a:solidFill>
              </a:rPr>
              <a:t> des données par des </a:t>
            </a:r>
            <a:r>
              <a:rPr lang="fr" b="1"/>
              <a:t>applications existantes</a:t>
            </a:r>
            <a:endParaRPr b="1"/>
          </a:p>
        </p:txBody>
      </p:sp>
      <p:sp>
        <p:nvSpPr>
          <p:cNvPr id="671" name="Google Shape;671;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63</a:t>
            </a:fld>
            <a:endParaRPr>
              <a:latin typeface="Proxima Nova"/>
              <a:ea typeface="Proxima Nova"/>
              <a:cs typeface="Proxima Nova"/>
              <a:sym typeface="Proxima Nova"/>
            </a:endParaRPr>
          </a:p>
        </p:txBody>
      </p:sp>
      <p:sp>
        <p:nvSpPr>
          <p:cNvPr id="672" name="Google Shape;672;p99"/>
          <p:cNvSpPr txBox="1"/>
          <p:nvPr/>
        </p:nvSpPr>
        <p:spPr>
          <a:xfrm>
            <a:off x="311700" y="135747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Waze, maps, citymapper, applications de ville, etc...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673" name="Google Shape;673;p9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21165" y="2222925"/>
            <a:ext cx="1794661" cy="1620050"/>
          </a:xfrm>
          <a:prstGeom prst="rect">
            <a:avLst/>
          </a:prstGeom>
          <a:noFill/>
          <a:ln>
            <a:noFill/>
          </a:ln>
        </p:spPr>
      </p:pic>
      <p:pic>
        <p:nvPicPr>
          <p:cNvPr id="674" name="Google Shape;674;p99"/>
          <p:cNvPicPr preferRelativeResize="0"/>
          <p:nvPr/>
        </p:nvPicPr>
        <p:blipFill>
          <a:blip r:embed="rId4">
            <a:alphaModFix/>
          </a:blip>
          <a:stretch>
            <a:fillRect/>
          </a:stretch>
        </p:blipFill>
        <p:spPr>
          <a:xfrm>
            <a:off x="2577700" y="2265400"/>
            <a:ext cx="1620050" cy="1620050"/>
          </a:xfrm>
          <a:prstGeom prst="rect">
            <a:avLst/>
          </a:prstGeom>
          <a:noFill/>
          <a:ln>
            <a:noFill/>
          </a:ln>
        </p:spPr>
      </p:pic>
      <p:pic>
        <p:nvPicPr>
          <p:cNvPr id="675" name="Google Shape;675;p9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506000" y="2225014"/>
            <a:ext cx="1794650" cy="1700836"/>
          </a:xfrm>
          <a:prstGeom prst="rect">
            <a:avLst/>
          </a:prstGeom>
          <a:noFill/>
          <a:ln>
            <a:noFill/>
          </a:ln>
        </p:spPr>
      </p:pic>
      <p:pic>
        <p:nvPicPr>
          <p:cNvPr id="676" name="Google Shape;676;p9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91900" y="2265413"/>
            <a:ext cx="1693014" cy="1620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00"/>
          <p:cNvSpPr txBox="1">
            <a:spLocks noGrp="1"/>
          </p:cNvSpPr>
          <p:nvPr>
            <p:ph type="title"/>
          </p:nvPr>
        </p:nvSpPr>
        <p:spPr>
          <a:xfrm>
            <a:off x="311700" y="445025"/>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a:t>
            </a:r>
            <a:r>
              <a:rPr lang="fr" b="1"/>
              <a:t>l’attractivité du territoire </a:t>
            </a:r>
            <a:r>
              <a:rPr lang="fr" b="1">
                <a:solidFill>
                  <a:srgbClr val="1B3540"/>
                </a:solidFill>
              </a:rPr>
              <a:t> </a:t>
            </a:r>
            <a:endParaRPr b="1"/>
          </a:p>
        </p:txBody>
      </p:sp>
      <p:sp>
        <p:nvSpPr>
          <p:cNvPr id="682" name="Google Shape;682;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64</a:t>
            </a:fld>
            <a:endParaRPr>
              <a:latin typeface="Proxima Nova"/>
              <a:ea typeface="Proxima Nova"/>
              <a:cs typeface="Proxima Nova"/>
              <a:sym typeface="Proxima Nova"/>
            </a:endParaRPr>
          </a:p>
        </p:txBody>
      </p:sp>
      <p:sp>
        <p:nvSpPr>
          <p:cNvPr id="683" name="Google Shape;683;p100"/>
          <p:cNvSpPr txBox="1"/>
          <p:nvPr/>
        </p:nvSpPr>
        <p:spPr>
          <a:xfrm>
            <a:off x="311700" y="1357475"/>
            <a:ext cx="55161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Les services s’installent dans les villes où les données sont disponibles, complètes et de qualité</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Augmentation des services disponibles dans les villes moyennes, au même niveau que les métropoles mondiales au niveau numérique</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684" name="Google Shape;684;p100"/>
          <p:cNvPicPr preferRelativeResize="0"/>
          <p:nvPr/>
        </p:nvPicPr>
        <p:blipFill>
          <a:blip r:embed="rId3">
            <a:alphaModFix/>
          </a:blip>
          <a:stretch>
            <a:fillRect/>
          </a:stretch>
        </p:blipFill>
        <p:spPr>
          <a:xfrm>
            <a:off x="6093975" y="1475475"/>
            <a:ext cx="2324100" cy="3048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01"/>
          <p:cNvSpPr txBox="1">
            <a:spLocks noGrp="1"/>
          </p:cNvSpPr>
          <p:nvPr>
            <p:ph type="title"/>
          </p:nvPr>
        </p:nvSpPr>
        <p:spPr>
          <a:xfrm>
            <a:off x="217200" y="126300"/>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améliorer l’</a:t>
            </a:r>
            <a:r>
              <a:rPr lang="fr" b="1"/>
              <a:t>efficience des services</a:t>
            </a:r>
            <a:r>
              <a:rPr lang="fr" b="1">
                <a:solidFill>
                  <a:srgbClr val="1B3540"/>
                </a:solidFill>
              </a:rPr>
              <a:t> </a:t>
            </a:r>
            <a:endParaRPr b="1"/>
          </a:p>
        </p:txBody>
      </p:sp>
      <p:sp>
        <p:nvSpPr>
          <p:cNvPr id="690" name="Google Shape;690;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65</a:t>
            </a:fld>
            <a:endParaRPr>
              <a:latin typeface="Proxima Nova"/>
              <a:ea typeface="Proxima Nova"/>
              <a:cs typeface="Proxima Nova"/>
              <a:sym typeface="Proxima Nova"/>
            </a:endParaRPr>
          </a:p>
        </p:txBody>
      </p:sp>
      <p:sp>
        <p:nvSpPr>
          <p:cNvPr id="691" name="Google Shape;691;p101"/>
          <p:cNvSpPr txBox="1"/>
          <p:nvPr/>
        </p:nvSpPr>
        <p:spPr>
          <a:xfrm>
            <a:off x="217200" y="699000"/>
            <a:ext cx="6454500" cy="401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fr" sz="1800" b="1">
                <a:solidFill>
                  <a:srgbClr val="18313A"/>
                </a:solidFill>
                <a:latin typeface="Proxima Nova"/>
                <a:ea typeface="Proxima Nova"/>
                <a:cs typeface="Proxima Nova"/>
                <a:sym typeface="Proxima Nova"/>
              </a:rPr>
              <a:t>Transport for London</a:t>
            </a:r>
            <a:endParaRPr sz="1800" b="1">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
        <p:nvSpPr>
          <p:cNvPr id="692" name="Google Shape;692;p101"/>
          <p:cNvSpPr txBox="1"/>
          <p:nvPr/>
        </p:nvSpPr>
        <p:spPr>
          <a:xfrm>
            <a:off x="193675" y="1401100"/>
            <a:ext cx="5804100" cy="3416400"/>
          </a:xfrm>
          <a:prstGeom prst="rect">
            <a:avLst/>
          </a:prstGeom>
          <a:noFill/>
          <a:ln>
            <a:noFill/>
          </a:ln>
        </p:spPr>
        <p:txBody>
          <a:bodyPr spcFirstLastPara="1" wrap="square" lIns="91425" tIns="91425" rIns="91425" bIns="91425" anchor="t" anchorCtr="0">
            <a:noAutofit/>
          </a:bodyPr>
          <a:lstStyle/>
          <a:p>
            <a:pPr marL="457200" lvl="0" indent="-336550" algn="just" rtl="0">
              <a:lnSpc>
                <a:spcPct val="115000"/>
              </a:lnSpc>
              <a:spcBef>
                <a:spcPts val="0"/>
              </a:spcBef>
              <a:spcAft>
                <a:spcPts val="0"/>
              </a:spcAft>
              <a:buClr>
                <a:srgbClr val="1B3540"/>
              </a:buClr>
              <a:buSzPts val="1700"/>
              <a:buFont typeface="Proxima Nova"/>
              <a:buChar char="●"/>
            </a:pPr>
            <a:r>
              <a:rPr lang="fr" sz="1700" b="1">
                <a:solidFill>
                  <a:srgbClr val="1B3540"/>
                </a:solidFill>
                <a:latin typeface="Proxima Nova"/>
                <a:ea typeface="Proxima Nova"/>
                <a:cs typeface="Proxima Nova"/>
                <a:sym typeface="Proxima Nova"/>
              </a:rPr>
              <a:t>Pas de frais d’investissements </a:t>
            </a:r>
            <a:r>
              <a:rPr lang="fr" sz="1700">
                <a:solidFill>
                  <a:srgbClr val="1B3540"/>
                </a:solidFill>
                <a:latin typeface="Proxima Nova"/>
                <a:ea typeface="Proxima Nova"/>
                <a:cs typeface="Proxima Nova"/>
                <a:sym typeface="Proxima Nova"/>
              </a:rPr>
              <a:t>dans une application d’itinéraires : un point central</a:t>
            </a:r>
            <a:endParaRPr sz="1700">
              <a:solidFill>
                <a:srgbClr val="1B3540"/>
              </a:solidFill>
              <a:latin typeface="Proxima Nova"/>
              <a:ea typeface="Proxima Nova"/>
              <a:cs typeface="Proxima Nova"/>
              <a:sym typeface="Proxima Nova"/>
            </a:endParaRPr>
          </a:p>
          <a:p>
            <a:pPr marL="457200" lvl="0" indent="-336550" algn="just" rtl="0">
              <a:lnSpc>
                <a:spcPct val="115000"/>
              </a:lnSpc>
              <a:spcBef>
                <a:spcPts val="0"/>
              </a:spcBef>
              <a:spcAft>
                <a:spcPts val="0"/>
              </a:spcAft>
              <a:buClr>
                <a:srgbClr val="1B3540"/>
              </a:buClr>
              <a:buSzPts val="1700"/>
              <a:buFont typeface="Proxima Nova"/>
              <a:buChar char="●"/>
            </a:pPr>
            <a:r>
              <a:rPr lang="fr" sz="1700" b="1">
                <a:solidFill>
                  <a:srgbClr val="1B3540"/>
                </a:solidFill>
                <a:latin typeface="Proxima Nova"/>
                <a:ea typeface="Proxima Nova"/>
                <a:cs typeface="Proxima Nova"/>
                <a:sym typeface="Proxima Nova"/>
              </a:rPr>
              <a:t>Pas de frais de campagne </a:t>
            </a:r>
            <a:r>
              <a:rPr lang="fr" sz="1700">
                <a:solidFill>
                  <a:srgbClr val="1B3540"/>
                </a:solidFill>
                <a:latin typeface="Proxima Nova"/>
                <a:ea typeface="Proxima Nova"/>
                <a:cs typeface="Proxima Nova"/>
                <a:sym typeface="Proxima Nova"/>
              </a:rPr>
              <a:t>sur ces applications</a:t>
            </a:r>
            <a:endParaRPr sz="1700">
              <a:solidFill>
                <a:srgbClr val="1B3540"/>
              </a:solidFill>
              <a:latin typeface="Proxima Nova"/>
              <a:ea typeface="Proxima Nova"/>
              <a:cs typeface="Proxima Nova"/>
              <a:sym typeface="Proxima Nova"/>
            </a:endParaRPr>
          </a:p>
          <a:p>
            <a:pPr marL="457200" lvl="0" indent="-336550" algn="just" rtl="0">
              <a:lnSpc>
                <a:spcPct val="115000"/>
              </a:lnSpc>
              <a:spcBef>
                <a:spcPts val="0"/>
              </a:spcBef>
              <a:spcAft>
                <a:spcPts val="0"/>
              </a:spcAft>
              <a:buClr>
                <a:srgbClr val="1B3540"/>
              </a:buClr>
              <a:buSzPts val="1700"/>
              <a:buFont typeface="Proxima Nova"/>
              <a:buChar char="●"/>
            </a:pPr>
            <a:r>
              <a:rPr lang="fr" sz="1700">
                <a:solidFill>
                  <a:srgbClr val="1B3540"/>
                </a:solidFill>
                <a:latin typeface="Proxima Nova"/>
                <a:ea typeface="Proxima Nova"/>
                <a:cs typeface="Proxima Nova"/>
                <a:sym typeface="Proxima Nova"/>
              </a:rPr>
              <a:t>Données enregistrées depuis 1971, </a:t>
            </a:r>
            <a:r>
              <a:rPr lang="fr" sz="1700" b="1">
                <a:solidFill>
                  <a:srgbClr val="1B3540"/>
                </a:solidFill>
                <a:latin typeface="Proxima Nova"/>
                <a:ea typeface="Proxima Nova"/>
                <a:cs typeface="Proxima Nova"/>
                <a:sym typeface="Proxima Nova"/>
              </a:rPr>
              <a:t>excellente connaissance des mobilités des londoniens</a:t>
            </a:r>
            <a:endParaRPr sz="1700" b="1">
              <a:solidFill>
                <a:srgbClr val="1B3540"/>
              </a:solidFill>
              <a:latin typeface="Proxima Nova"/>
              <a:ea typeface="Proxima Nova"/>
              <a:cs typeface="Proxima Nova"/>
              <a:sym typeface="Proxima Nova"/>
            </a:endParaRPr>
          </a:p>
          <a:p>
            <a:pPr marL="457200" lvl="0" indent="-336550" algn="just" rtl="0">
              <a:lnSpc>
                <a:spcPct val="115000"/>
              </a:lnSpc>
              <a:spcBef>
                <a:spcPts val="0"/>
              </a:spcBef>
              <a:spcAft>
                <a:spcPts val="0"/>
              </a:spcAft>
              <a:buClr>
                <a:srgbClr val="1B3540"/>
              </a:buClr>
              <a:buSzPts val="1700"/>
              <a:buFont typeface="Proxima Nova"/>
              <a:buChar char="●"/>
            </a:pPr>
            <a:r>
              <a:rPr lang="fr" sz="1700">
                <a:solidFill>
                  <a:srgbClr val="1B3540"/>
                </a:solidFill>
                <a:latin typeface="Proxima Nova"/>
                <a:ea typeface="Proxima Nova"/>
                <a:cs typeface="Proxima Nova"/>
                <a:sym typeface="Proxima Nova"/>
              </a:rPr>
              <a:t>La qualité des données temps réel a permis d’envoyer </a:t>
            </a:r>
            <a:r>
              <a:rPr lang="fr" sz="1700" b="1">
                <a:solidFill>
                  <a:srgbClr val="1B3540"/>
                </a:solidFill>
                <a:latin typeface="Proxima Nova"/>
                <a:ea typeface="Proxima Nova"/>
                <a:cs typeface="Proxima Nova"/>
                <a:sym typeface="Proxima Nova"/>
              </a:rPr>
              <a:t>moins d’alertes SMS aux usagers : £ 3M économisés par an</a:t>
            </a:r>
            <a:endParaRPr sz="1700" b="1">
              <a:solidFill>
                <a:srgbClr val="1B3540"/>
              </a:solidFill>
              <a:latin typeface="Proxima Nova"/>
              <a:ea typeface="Proxima Nova"/>
              <a:cs typeface="Proxima Nova"/>
              <a:sym typeface="Proxima Nova"/>
            </a:endParaRPr>
          </a:p>
          <a:p>
            <a:pPr marL="457200" lvl="0" indent="-336550" algn="just" rtl="0">
              <a:lnSpc>
                <a:spcPct val="115000"/>
              </a:lnSpc>
              <a:spcBef>
                <a:spcPts val="0"/>
              </a:spcBef>
              <a:spcAft>
                <a:spcPts val="0"/>
              </a:spcAft>
              <a:buClr>
                <a:srgbClr val="1B3540"/>
              </a:buClr>
              <a:buSzPts val="1700"/>
              <a:buFont typeface="Proxima Nova"/>
              <a:buChar char="●"/>
            </a:pPr>
            <a:r>
              <a:rPr lang="fr" sz="1700">
                <a:solidFill>
                  <a:srgbClr val="1B3540"/>
                </a:solidFill>
                <a:latin typeface="Proxima Nova"/>
                <a:ea typeface="Proxima Nova"/>
                <a:cs typeface="Proxima Nova"/>
                <a:sym typeface="Proxima Nova"/>
              </a:rPr>
              <a:t>L’amélioration de la lisibilité de l’offre du réseau TfL a permis de</a:t>
            </a:r>
            <a:r>
              <a:rPr lang="fr" sz="1700" b="1">
                <a:solidFill>
                  <a:srgbClr val="1B3540"/>
                </a:solidFill>
                <a:latin typeface="Proxima Nova"/>
                <a:ea typeface="Proxima Nova"/>
                <a:cs typeface="Proxima Nova"/>
                <a:sym typeface="Proxima Nova"/>
              </a:rPr>
              <a:t> générer plus de trajets = £ 20M de bénéfices par an</a:t>
            </a:r>
            <a:endParaRPr sz="1700" b="1">
              <a:solidFill>
                <a:srgbClr val="1B3540"/>
              </a:solidFill>
              <a:latin typeface="Proxima Nova"/>
              <a:ea typeface="Proxima Nova"/>
              <a:cs typeface="Proxima Nova"/>
              <a:sym typeface="Proxima Nova"/>
            </a:endParaRPr>
          </a:p>
        </p:txBody>
      </p:sp>
      <p:pic>
        <p:nvPicPr>
          <p:cNvPr id="693" name="Google Shape;693;p10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080274" y="1907675"/>
            <a:ext cx="2940876" cy="195955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02"/>
          <p:cNvSpPr txBox="1">
            <a:spLocks noGrp="1"/>
          </p:cNvSpPr>
          <p:nvPr>
            <p:ph type="title"/>
          </p:nvPr>
        </p:nvSpPr>
        <p:spPr>
          <a:xfrm>
            <a:off x="217200" y="126300"/>
            <a:ext cx="870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Pour améliorer l’</a:t>
            </a:r>
            <a:r>
              <a:rPr lang="fr" b="1"/>
              <a:t>efficience des services</a:t>
            </a:r>
            <a:r>
              <a:rPr lang="fr" b="1">
                <a:solidFill>
                  <a:srgbClr val="1B3540"/>
                </a:solidFill>
              </a:rPr>
              <a:t> </a:t>
            </a:r>
            <a:endParaRPr b="1"/>
          </a:p>
        </p:txBody>
      </p:sp>
      <p:sp>
        <p:nvSpPr>
          <p:cNvPr id="699" name="Google Shape;699;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66</a:t>
            </a:fld>
            <a:endParaRPr>
              <a:latin typeface="Proxima Nova"/>
              <a:ea typeface="Proxima Nova"/>
              <a:cs typeface="Proxima Nova"/>
              <a:sym typeface="Proxima Nova"/>
            </a:endParaRPr>
          </a:p>
        </p:txBody>
      </p:sp>
      <p:sp>
        <p:nvSpPr>
          <p:cNvPr id="700" name="Google Shape;700;p102"/>
          <p:cNvSpPr txBox="1"/>
          <p:nvPr/>
        </p:nvSpPr>
        <p:spPr>
          <a:xfrm>
            <a:off x="217200" y="699000"/>
            <a:ext cx="6454500" cy="401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fr" sz="1800">
                <a:solidFill>
                  <a:srgbClr val="18313A"/>
                </a:solidFill>
                <a:latin typeface="Proxima Nova"/>
                <a:ea typeface="Proxima Nova"/>
                <a:cs typeface="Proxima Nova"/>
                <a:sym typeface="Proxima Nova"/>
              </a:rPr>
              <a:t>Transport for London</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
        <p:nvSpPr>
          <p:cNvPr id="701" name="Google Shape;701;p102"/>
          <p:cNvSpPr txBox="1"/>
          <p:nvPr/>
        </p:nvSpPr>
        <p:spPr>
          <a:xfrm>
            <a:off x="-185175" y="1698950"/>
            <a:ext cx="9206400" cy="18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9600">
                <a:solidFill>
                  <a:srgbClr val="FA525C"/>
                </a:solidFill>
                <a:latin typeface="Open Sans ExtraBold"/>
                <a:ea typeface="Open Sans ExtraBold"/>
                <a:cs typeface="Open Sans ExtraBold"/>
                <a:sym typeface="Open Sans ExtraBold"/>
              </a:rPr>
              <a:t>£ 130 000 000 </a:t>
            </a:r>
            <a:endParaRPr sz="9600">
              <a:solidFill>
                <a:srgbClr val="FA525C"/>
              </a:solidFill>
              <a:latin typeface="Open Sans ExtraBold"/>
              <a:ea typeface="Open Sans ExtraBold"/>
              <a:cs typeface="Open Sans ExtraBold"/>
              <a:sym typeface="Open Sans ExtraBold"/>
            </a:endParaRPr>
          </a:p>
        </p:txBody>
      </p:sp>
      <p:sp>
        <p:nvSpPr>
          <p:cNvPr id="702" name="Google Shape;702;p102"/>
          <p:cNvSpPr txBox="1"/>
          <p:nvPr/>
        </p:nvSpPr>
        <p:spPr>
          <a:xfrm>
            <a:off x="998625" y="3376628"/>
            <a:ext cx="6838800" cy="1011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 sz="1800">
                <a:solidFill>
                  <a:srgbClr val="18313A"/>
                </a:solidFill>
                <a:latin typeface="Open Sans"/>
                <a:ea typeface="Open Sans"/>
                <a:cs typeface="Open Sans"/>
                <a:sym typeface="Open Sans"/>
              </a:rPr>
              <a:t>de valeur créée chaque année grâce aux données de TfL</a:t>
            </a:r>
            <a:endParaRPr sz="1800">
              <a:solidFill>
                <a:srgbClr val="18313A"/>
              </a:solidFill>
              <a:latin typeface="Open Sans"/>
              <a:ea typeface="Open Sans"/>
              <a:cs typeface="Open Sans"/>
              <a:sym typeface="Open Sans"/>
            </a:endParaRPr>
          </a:p>
          <a:p>
            <a:pPr marL="0" lvl="0" indent="0" algn="ctr" rtl="0">
              <a:lnSpc>
                <a:spcPct val="115000"/>
              </a:lnSpc>
              <a:spcBef>
                <a:spcPts val="1600"/>
              </a:spcBef>
              <a:spcAft>
                <a:spcPts val="1600"/>
              </a:spcAft>
              <a:buNone/>
            </a:pPr>
            <a:r>
              <a:rPr lang="fr" sz="1800">
                <a:solidFill>
                  <a:srgbClr val="18313A"/>
                </a:solidFill>
                <a:latin typeface="Open Sans"/>
                <a:ea typeface="Open Sans"/>
                <a:cs typeface="Open Sans"/>
                <a:sym typeface="Open Sans"/>
              </a:rPr>
              <a:t>(</a:t>
            </a:r>
            <a:r>
              <a:rPr lang="fr" sz="1800" u="sng">
                <a:solidFill>
                  <a:srgbClr val="1C3AA9"/>
                </a:solidFill>
                <a:latin typeface="Open Sans"/>
                <a:ea typeface="Open Sans"/>
                <a:cs typeface="Open Sans"/>
                <a:sym typeface="Open Sans"/>
                <a:hlinkClick r:id="rId3"/>
              </a:rPr>
              <a:t>étude Deloitte</a:t>
            </a:r>
            <a:r>
              <a:rPr lang="fr" sz="1800">
                <a:solidFill>
                  <a:srgbClr val="18313A"/>
                </a:solidFill>
                <a:latin typeface="Open Sans"/>
                <a:ea typeface="Open Sans"/>
                <a:cs typeface="Open Sans"/>
                <a:sym typeface="Open Sans"/>
              </a:rPr>
              <a:t>)</a:t>
            </a:r>
            <a:endParaRPr sz="1800">
              <a:solidFill>
                <a:srgbClr val="18313A"/>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3"/>
          <p:cNvSpPr txBox="1">
            <a:spLocks noGrp="1"/>
          </p:cNvSpPr>
          <p:nvPr>
            <p:ph type="title"/>
          </p:nvPr>
        </p:nvSpPr>
        <p:spPr>
          <a:xfrm>
            <a:off x="217200" y="2376775"/>
            <a:ext cx="8926800" cy="244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800"/>
              <a:t>5. Quelques anecdotes</a:t>
            </a:r>
            <a:endParaRPr sz="4800"/>
          </a:p>
        </p:txBody>
      </p:sp>
      <p:sp>
        <p:nvSpPr>
          <p:cNvPr id="708" name="Google Shape;708;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solidFill>
                  <a:schemeClr val="lt1"/>
                </a:solidFill>
              </a:rPr>
              <a:t>67</a:t>
            </a:fld>
            <a:endParaRPr>
              <a:solidFill>
                <a:schemeClr val="lt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04"/>
          <p:cNvSpPr txBox="1">
            <a:spLocks noGrp="1"/>
          </p:cNvSpPr>
          <p:nvPr>
            <p:ph type="title"/>
          </p:nvPr>
        </p:nvSpPr>
        <p:spPr>
          <a:xfrm>
            <a:off x="311700" y="445025"/>
            <a:ext cx="5765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Cela ne serait jamais arrivé </a:t>
            </a:r>
            <a:r>
              <a:rPr lang="fr" b="1"/>
              <a:t>avec l’open data</a:t>
            </a:r>
            <a:endParaRPr b="1"/>
          </a:p>
        </p:txBody>
      </p:sp>
      <p:sp>
        <p:nvSpPr>
          <p:cNvPr id="714" name="Google Shape;714;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68</a:t>
            </a:fld>
            <a:endParaRPr>
              <a:latin typeface="Proxima Nova"/>
              <a:ea typeface="Proxima Nova"/>
              <a:cs typeface="Proxima Nova"/>
              <a:sym typeface="Proxima Nova"/>
            </a:endParaRPr>
          </a:p>
        </p:txBody>
      </p:sp>
      <p:sp>
        <p:nvSpPr>
          <p:cNvPr id="715" name="Google Shape;715;p104"/>
          <p:cNvSpPr txBox="1"/>
          <p:nvPr/>
        </p:nvSpPr>
        <p:spPr>
          <a:xfrm>
            <a:off x="311700" y="1357475"/>
            <a:ext cx="348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Les algorithmes Admission Post Bac envoyés par courrier suite à une demande CADA</a:t>
            </a:r>
            <a:br>
              <a:rPr lang="fr" sz="1800">
                <a:solidFill>
                  <a:srgbClr val="18313A"/>
                </a:solidFill>
                <a:latin typeface="Proxima Nova"/>
                <a:ea typeface="Proxima Nova"/>
                <a:cs typeface="Proxima Nova"/>
                <a:sym typeface="Proxima Nova"/>
              </a:rPr>
            </a:b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Les déclaration de patrimoine des élus sur papier</a:t>
            </a:r>
            <a:endParaRPr sz="1800">
              <a:solidFill>
                <a:srgbClr val="18313A"/>
              </a:solidFill>
              <a:latin typeface="Proxima Nova"/>
              <a:ea typeface="Proxima Nova"/>
              <a:cs typeface="Proxima Nova"/>
              <a:sym typeface="Proxima Nova"/>
            </a:endParaRPr>
          </a:p>
          <a:p>
            <a:pPr marL="0" marR="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aussi absurde que cette image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716" name="Google Shape;716;p104"/>
          <p:cNvPicPr preferRelativeResize="0"/>
          <p:nvPr/>
        </p:nvPicPr>
        <p:blipFill>
          <a:blip r:embed="rId3">
            <a:alphaModFix/>
          </a:blip>
          <a:stretch>
            <a:fillRect/>
          </a:stretch>
        </p:blipFill>
        <p:spPr>
          <a:xfrm>
            <a:off x="4082125" y="1206195"/>
            <a:ext cx="4869374" cy="32685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5"/>
          <p:cNvSpPr txBox="1">
            <a:spLocks noGrp="1"/>
          </p:cNvSpPr>
          <p:nvPr>
            <p:ph type="title"/>
          </p:nvPr>
        </p:nvSpPr>
        <p:spPr>
          <a:xfrm>
            <a:off x="311700" y="445025"/>
            <a:ext cx="7292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C’est arrivé  </a:t>
            </a:r>
            <a:r>
              <a:rPr lang="fr" b="1"/>
              <a:t>grâce à l’open data</a:t>
            </a:r>
            <a:endParaRPr b="1"/>
          </a:p>
        </p:txBody>
      </p:sp>
      <p:sp>
        <p:nvSpPr>
          <p:cNvPr id="722" name="Google Shape;722;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69</a:t>
            </a:fld>
            <a:endParaRPr>
              <a:latin typeface="Proxima Nova"/>
              <a:ea typeface="Proxima Nova"/>
              <a:cs typeface="Proxima Nova"/>
              <a:sym typeface="Proxima Nova"/>
            </a:endParaRPr>
          </a:p>
        </p:txBody>
      </p:sp>
      <p:sp>
        <p:nvSpPr>
          <p:cNvPr id="723" name="Google Shape;723;p105"/>
          <p:cNvSpPr txBox="1"/>
          <p:nvPr/>
        </p:nvSpPr>
        <p:spPr>
          <a:xfrm>
            <a:off x="235400" y="1045525"/>
            <a:ext cx="84714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Exemples autour du vélo à Lille : gestion des vélos en libre service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724" name="Google Shape;724;p105"/>
          <p:cNvPicPr preferRelativeResize="0"/>
          <p:nvPr/>
        </p:nvPicPr>
        <p:blipFill>
          <a:blip r:embed="rId3">
            <a:alphaModFix/>
          </a:blip>
          <a:stretch>
            <a:fillRect/>
          </a:stretch>
        </p:blipFill>
        <p:spPr>
          <a:xfrm>
            <a:off x="2597875" y="1846627"/>
            <a:ext cx="3636325" cy="240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Partage des </a:t>
            </a:r>
            <a:r>
              <a:rPr lang="fr" b="1"/>
              <a:t>définitions</a:t>
            </a:r>
            <a:endParaRPr>
              <a:solidFill>
                <a:srgbClr val="FA525C"/>
              </a:solidFill>
            </a:endParaRPr>
          </a:p>
        </p:txBody>
      </p:sp>
      <p:sp>
        <p:nvSpPr>
          <p:cNvPr id="197" name="Google Shape;19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7</a:t>
            </a:fld>
            <a:endParaRPr>
              <a:latin typeface="Proxima Nova"/>
              <a:ea typeface="Proxima Nova"/>
              <a:cs typeface="Proxima Nova"/>
              <a:sym typeface="Proxima Nova"/>
            </a:endParaRPr>
          </a:p>
        </p:txBody>
      </p:sp>
      <p:sp>
        <p:nvSpPr>
          <p:cNvPr id="198" name="Google Shape;198;p43"/>
          <p:cNvSpPr txBox="1"/>
          <p:nvPr/>
        </p:nvSpPr>
        <p:spPr>
          <a:xfrm>
            <a:off x="934150" y="703050"/>
            <a:ext cx="7402800" cy="18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a:solidFill>
                <a:srgbClr val="4285F4"/>
              </a:solidFill>
              <a:latin typeface="Open Sans ExtraBold"/>
              <a:ea typeface="Open Sans ExtraBold"/>
              <a:cs typeface="Open Sans ExtraBold"/>
              <a:sym typeface="Open Sans ExtraBold"/>
            </a:endParaRPr>
          </a:p>
        </p:txBody>
      </p:sp>
      <p:sp>
        <p:nvSpPr>
          <p:cNvPr id="199" name="Google Shape;199;p43"/>
          <p:cNvSpPr txBox="1"/>
          <p:nvPr/>
        </p:nvSpPr>
        <p:spPr>
          <a:xfrm>
            <a:off x="311700" y="979550"/>
            <a:ext cx="4873200" cy="455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600">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000000"/>
              </a:buClr>
              <a:buSzPts val="1800"/>
              <a:buFont typeface="Proxima Nova"/>
              <a:buChar char="●"/>
            </a:pPr>
            <a:r>
              <a:rPr lang="fr" sz="1800">
                <a:latin typeface="Proxima Nova"/>
                <a:ea typeface="Proxima Nova"/>
                <a:cs typeface="Proxima Nova"/>
                <a:sym typeface="Proxima Nova"/>
              </a:rPr>
              <a:t>Information   </a:t>
            </a:r>
            <a:endParaRPr sz="1800">
              <a:latin typeface="Proxima Nova"/>
              <a:ea typeface="Proxima Nova"/>
              <a:cs typeface="Proxima Nova"/>
              <a:sym typeface="Proxima Nova"/>
            </a:endParaRPr>
          </a:p>
          <a:p>
            <a:pPr marL="0" lvl="0" indent="0" algn="just" rtl="0">
              <a:lnSpc>
                <a:spcPct val="115000"/>
              </a:lnSpc>
              <a:spcBef>
                <a:spcPts val="0"/>
              </a:spcBef>
              <a:spcAft>
                <a:spcPts val="1600"/>
              </a:spcAft>
              <a:buNone/>
            </a:pPr>
            <a:endParaRPr sz="1600">
              <a:latin typeface="Proxima Nova"/>
              <a:ea typeface="Proxima Nova"/>
              <a:cs typeface="Proxima Nova"/>
              <a:sym typeface="Proxima Nova"/>
            </a:endParaRPr>
          </a:p>
        </p:txBody>
      </p:sp>
      <p:pic>
        <p:nvPicPr>
          <p:cNvPr id="200" name="Google Shape;200;p43" descr="Afficher l'image d'origin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8448" y="1860834"/>
            <a:ext cx="4144495" cy="2327423"/>
          </a:xfrm>
          <a:prstGeom prst="rect">
            <a:avLst/>
          </a:prstGeom>
          <a:noFill/>
          <a:ln>
            <a:noFill/>
          </a:ln>
        </p:spPr>
      </p:pic>
      <p:pic>
        <p:nvPicPr>
          <p:cNvPr id="201" name="Google Shape;201;p43" descr="Afficher l'image d'origin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673684" y="1859161"/>
            <a:ext cx="4158606" cy="233534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6"/>
          <p:cNvSpPr txBox="1">
            <a:spLocks noGrp="1"/>
          </p:cNvSpPr>
          <p:nvPr>
            <p:ph type="title"/>
          </p:nvPr>
        </p:nvSpPr>
        <p:spPr>
          <a:xfrm>
            <a:off x="311700" y="445025"/>
            <a:ext cx="7292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C’est arrivé  </a:t>
            </a:r>
            <a:r>
              <a:rPr lang="fr" b="1"/>
              <a:t>grâce à l’open data</a:t>
            </a:r>
            <a:endParaRPr b="1"/>
          </a:p>
        </p:txBody>
      </p:sp>
      <p:sp>
        <p:nvSpPr>
          <p:cNvPr id="730" name="Google Shape;730;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70</a:t>
            </a:fld>
            <a:endParaRPr>
              <a:latin typeface="Proxima Nova"/>
              <a:ea typeface="Proxima Nova"/>
              <a:cs typeface="Proxima Nova"/>
              <a:sym typeface="Proxima Nova"/>
            </a:endParaRPr>
          </a:p>
        </p:txBody>
      </p:sp>
      <p:sp>
        <p:nvSpPr>
          <p:cNvPr id="731" name="Google Shape;731;p106"/>
          <p:cNvSpPr txBox="1"/>
          <p:nvPr/>
        </p:nvSpPr>
        <p:spPr>
          <a:xfrm>
            <a:off x="311700" y="101772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Exemples autour du vélo à Lille : croisement de données</a:t>
            </a:r>
            <a:endParaRPr sz="1800">
              <a:solidFill>
                <a:srgbClr val="18313A"/>
              </a:solidFill>
              <a:latin typeface="Proxima Nova"/>
              <a:ea typeface="Proxima Nova"/>
              <a:cs typeface="Proxima Nova"/>
              <a:sym typeface="Proxima Nova"/>
            </a:endParaRPr>
          </a:p>
          <a:p>
            <a:pPr marL="457200" marR="0" lvl="0" indent="0" algn="l" rtl="0">
              <a:lnSpc>
                <a:spcPct val="115000"/>
              </a:lnSpc>
              <a:spcBef>
                <a:spcPts val="1600"/>
              </a:spcBef>
              <a:spcAft>
                <a:spcPts val="0"/>
              </a:spcAft>
              <a:buNone/>
            </a:pP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732" name="Google Shape;732;p106"/>
          <p:cNvPicPr preferRelativeResize="0"/>
          <p:nvPr/>
        </p:nvPicPr>
        <p:blipFill>
          <a:blip r:embed="rId3">
            <a:alphaModFix/>
          </a:blip>
          <a:stretch>
            <a:fillRect/>
          </a:stretch>
        </p:blipFill>
        <p:spPr>
          <a:xfrm>
            <a:off x="869526" y="1472825"/>
            <a:ext cx="7292099" cy="310111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7"/>
          <p:cNvSpPr txBox="1">
            <a:spLocks noGrp="1"/>
          </p:cNvSpPr>
          <p:nvPr>
            <p:ph type="title"/>
          </p:nvPr>
        </p:nvSpPr>
        <p:spPr>
          <a:xfrm>
            <a:off x="311700" y="445025"/>
            <a:ext cx="7292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C’est arrivé  </a:t>
            </a:r>
            <a:r>
              <a:rPr lang="fr" b="1"/>
              <a:t>grâce à l’open data</a:t>
            </a:r>
            <a:endParaRPr b="1"/>
          </a:p>
        </p:txBody>
      </p:sp>
      <p:sp>
        <p:nvSpPr>
          <p:cNvPr id="738" name="Google Shape;738;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71</a:t>
            </a:fld>
            <a:endParaRPr>
              <a:latin typeface="Proxima Nova"/>
              <a:ea typeface="Proxima Nova"/>
              <a:cs typeface="Proxima Nova"/>
              <a:sym typeface="Proxima Nova"/>
            </a:endParaRPr>
          </a:p>
        </p:txBody>
      </p:sp>
      <p:sp>
        <p:nvSpPr>
          <p:cNvPr id="739" name="Google Shape;739;p107"/>
          <p:cNvSpPr txBox="1"/>
          <p:nvPr/>
        </p:nvSpPr>
        <p:spPr>
          <a:xfrm>
            <a:off x="311700" y="1357475"/>
            <a:ext cx="6454500" cy="4011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Exemples autour du vélo à Lille : Gobeebikes</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pic>
        <p:nvPicPr>
          <p:cNvPr id="740" name="Google Shape;740;p10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856525" y="2017775"/>
            <a:ext cx="4909674" cy="24548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8"/>
          <p:cNvSpPr txBox="1">
            <a:spLocks noGrp="1"/>
          </p:cNvSpPr>
          <p:nvPr>
            <p:ph type="title"/>
          </p:nvPr>
        </p:nvSpPr>
        <p:spPr>
          <a:xfrm>
            <a:off x="217200" y="2376775"/>
            <a:ext cx="8926800" cy="244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800"/>
              <a:t>6. Un dernier point ?</a:t>
            </a:r>
            <a:endParaRPr sz="4800"/>
          </a:p>
        </p:txBody>
      </p:sp>
      <p:sp>
        <p:nvSpPr>
          <p:cNvPr id="746" name="Google Shape;746;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solidFill>
                  <a:schemeClr val="lt1"/>
                </a:solidFill>
              </a:rPr>
              <a:t>72</a:t>
            </a:fld>
            <a:endParaRPr>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09"/>
          <p:cNvSpPr txBox="1">
            <a:spLocks noGrp="1"/>
          </p:cNvSpPr>
          <p:nvPr>
            <p:ph type="title"/>
          </p:nvPr>
        </p:nvSpPr>
        <p:spPr>
          <a:xfrm>
            <a:off x="311700" y="445025"/>
            <a:ext cx="8553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Il est  </a:t>
            </a:r>
            <a:r>
              <a:rPr lang="fr" b="1"/>
              <a:t>impossible de recenser toutes les utilisations </a:t>
            </a:r>
            <a:r>
              <a:rPr lang="fr" b="1">
                <a:solidFill>
                  <a:srgbClr val="1B3540"/>
                </a:solidFill>
              </a:rPr>
              <a:t>de l’open data</a:t>
            </a:r>
            <a:endParaRPr b="1">
              <a:solidFill>
                <a:srgbClr val="1B3540"/>
              </a:solidFill>
            </a:endParaRPr>
          </a:p>
        </p:txBody>
      </p:sp>
      <p:sp>
        <p:nvSpPr>
          <p:cNvPr id="752" name="Google Shape;752;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73</a:t>
            </a:fld>
            <a:endParaRPr>
              <a:latin typeface="Proxima Nova"/>
              <a:ea typeface="Proxima Nova"/>
              <a:cs typeface="Proxima Nova"/>
              <a:sym typeface="Proxima Nova"/>
            </a:endParaRPr>
          </a:p>
        </p:txBody>
      </p:sp>
      <p:sp>
        <p:nvSpPr>
          <p:cNvPr id="753" name="Google Shape;753;p109"/>
          <p:cNvSpPr txBox="1"/>
          <p:nvPr/>
        </p:nvSpPr>
        <p:spPr>
          <a:xfrm>
            <a:off x="311700" y="1357475"/>
            <a:ext cx="6454500" cy="401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
        <p:nvSpPr>
          <p:cNvPr id="754" name="Google Shape;754;p109"/>
          <p:cNvSpPr txBox="1"/>
          <p:nvPr/>
        </p:nvSpPr>
        <p:spPr>
          <a:xfrm>
            <a:off x="311700" y="1357475"/>
            <a:ext cx="8273700" cy="2986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Les utilisateurs ne sont pas tous authentifiés </a:t>
            </a: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Ils ne communiquent pas tous sur leurs utilisations</a:t>
            </a:r>
            <a:endParaRPr sz="1800">
              <a:solidFill>
                <a:srgbClr val="18313A"/>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La philosophie véhiculée par l’open data induit aussi des transformations qui sont difficilement matérialisables : </a:t>
            </a:r>
            <a:endParaRPr sz="1800">
              <a:solidFill>
                <a:srgbClr val="18313A"/>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transparence, </a:t>
            </a:r>
            <a:endParaRPr sz="1800">
              <a:solidFill>
                <a:srgbClr val="18313A"/>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adaptation des administrations, </a:t>
            </a:r>
            <a:endParaRPr sz="1800">
              <a:solidFill>
                <a:srgbClr val="18313A"/>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gains de temps,</a:t>
            </a:r>
            <a:endParaRPr sz="1800">
              <a:solidFill>
                <a:srgbClr val="18313A"/>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fluidification de la circulation de l’information, </a:t>
            </a:r>
            <a:endParaRPr sz="1800">
              <a:solidFill>
                <a:srgbClr val="18313A"/>
              </a:solidFill>
              <a:latin typeface="Proxima Nova"/>
              <a:ea typeface="Proxima Nova"/>
              <a:cs typeface="Proxima Nova"/>
              <a:sym typeface="Proxima Nova"/>
            </a:endParaRPr>
          </a:p>
          <a:p>
            <a:pPr marL="914400" marR="0" lvl="1" indent="-342900" algn="l" rtl="0">
              <a:lnSpc>
                <a:spcPct val="115000"/>
              </a:lnSpc>
              <a:spcBef>
                <a:spcPts val="0"/>
              </a:spcBef>
              <a:spcAft>
                <a:spcPts val="0"/>
              </a:spcAft>
              <a:buClr>
                <a:srgbClr val="18313A"/>
              </a:buClr>
              <a:buSzPts val="1800"/>
              <a:buFont typeface="Proxima Nova"/>
              <a:buChar char="○"/>
            </a:pPr>
            <a:r>
              <a:rPr lang="fr" sz="1800">
                <a:solidFill>
                  <a:srgbClr val="18313A"/>
                </a:solidFill>
                <a:latin typeface="Proxima Nova"/>
                <a:ea typeface="Proxima Nova"/>
                <a:cs typeface="Proxima Nova"/>
                <a:sym typeface="Proxima Nova"/>
              </a:rPr>
              <a:t>etc...</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fr" sz="1800">
                <a:solidFill>
                  <a:srgbClr val="18313A"/>
                </a:solidFill>
                <a:latin typeface="Proxima Nova"/>
                <a:ea typeface="Proxima Nova"/>
                <a:cs typeface="Proxima Nova"/>
                <a:sym typeface="Proxima Nova"/>
              </a:rPr>
              <a:t>		</a:t>
            </a:r>
            <a:endParaRPr sz="1800">
              <a:solidFill>
                <a:srgbClr val="18313A"/>
              </a:solidFill>
              <a:latin typeface="Proxima Nova"/>
              <a:ea typeface="Proxima Nova"/>
              <a:cs typeface="Proxima Nova"/>
              <a:sym typeface="Proxima Nova"/>
            </a:endParaRPr>
          </a:p>
          <a:p>
            <a:pPr marL="0" lvl="0" indent="0" algn="l" rtl="0">
              <a:lnSpc>
                <a:spcPct val="115000"/>
              </a:lnSpc>
              <a:spcBef>
                <a:spcPts val="1600"/>
              </a:spcBef>
              <a:spcAft>
                <a:spcPts val="1600"/>
              </a:spcAft>
              <a:buNone/>
            </a:pPr>
            <a:endParaRPr sz="1800">
              <a:solidFill>
                <a:srgbClr val="18313A"/>
              </a:solidFill>
              <a:latin typeface="Proxima Nova"/>
              <a:ea typeface="Proxima Nova"/>
              <a:cs typeface="Proxima Nova"/>
              <a:sym typeface="Proxima Nov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10"/>
          <p:cNvSpPr txBox="1">
            <a:spLocks noGrp="1"/>
          </p:cNvSpPr>
          <p:nvPr>
            <p:ph type="title"/>
          </p:nvPr>
        </p:nvSpPr>
        <p:spPr>
          <a:xfrm>
            <a:off x="217200" y="2376775"/>
            <a:ext cx="8926800" cy="244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4800"/>
              <a:t>7. Questions - réponses</a:t>
            </a:r>
            <a:endParaRPr sz="4800"/>
          </a:p>
        </p:txBody>
      </p:sp>
      <p:sp>
        <p:nvSpPr>
          <p:cNvPr id="760" name="Google Shape;760;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solidFill>
                  <a:schemeClr val="lt1"/>
                </a:solidFill>
              </a:rPr>
              <a:t>74</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Partage des </a:t>
            </a:r>
            <a:r>
              <a:rPr lang="fr" b="1"/>
              <a:t>définitions</a:t>
            </a:r>
            <a:endParaRPr>
              <a:solidFill>
                <a:srgbClr val="FA525C"/>
              </a:solidFill>
            </a:endParaRPr>
          </a:p>
        </p:txBody>
      </p:sp>
      <p:sp>
        <p:nvSpPr>
          <p:cNvPr id="207" name="Google Shape;20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8</a:t>
            </a:fld>
            <a:endParaRPr>
              <a:latin typeface="Proxima Nova"/>
              <a:ea typeface="Proxima Nova"/>
              <a:cs typeface="Proxima Nova"/>
              <a:sym typeface="Proxima Nova"/>
            </a:endParaRPr>
          </a:p>
        </p:txBody>
      </p:sp>
      <p:sp>
        <p:nvSpPr>
          <p:cNvPr id="208" name="Google Shape;208;p44"/>
          <p:cNvSpPr txBox="1"/>
          <p:nvPr/>
        </p:nvSpPr>
        <p:spPr>
          <a:xfrm>
            <a:off x="934150" y="703050"/>
            <a:ext cx="7402800" cy="18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a:solidFill>
                <a:srgbClr val="4285F4"/>
              </a:solidFill>
              <a:latin typeface="Open Sans ExtraBold"/>
              <a:ea typeface="Open Sans ExtraBold"/>
              <a:cs typeface="Open Sans ExtraBold"/>
              <a:sym typeface="Open Sans ExtraBold"/>
            </a:endParaRPr>
          </a:p>
        </p:txBody>
      </p:sp>
      <p:sp>
        <p:nvSpPr>
          <p:cNvPr id="209" name="Google Shape;209;p44"/>
          <p:cNvSpPr txBox="1"/>
          <p:nvPr/>
        </p:nvSpPr>
        <p:spPr>
          <a:xfrm>
            <a:off x="311700" y="641275"/>
            <a:ext cx="7802700" cy="455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600">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000000"/>
              </a:buClr>
              <a:buSzPts val="1800"/>
              <a:buFont typeface="Proxima Nova"/>
              <a:buChar char="●"/>
            </a:pPr>
            <a:r>
              <a:rPr lang="fr" sz="1800">
                <a:latin typeface="Proxima Nova"/>
                <a:ea typeface="Proxima Nova"/>
                <a:cs typeface="Proxima Nova"/>
                <a:sym typeface="Proxima Nova"/>
              </a:rPr>
              <a:t>Donnée</a:t>
            </a:r>
            <a:endParaRPr sz="1800">
              <a:latin typeface="Proxima Nova"/>
              <a:ea typeface="Proxima Nova"/>
              <a:cs typeface="Proxima Nova"/>
              <a:sym typeface="Proxima Nova"/>
            </a:endParaRPr>
          </a:p>
          <a:p>
            <a:pPr marL="0" lvl="0" indent="0" algn="just" rtl="0">
              <a:lnSpc>
                <a:spcPct val="115000"/>
              </a:lnSpc>
              <a:spcBef>
                <a:spcPts val="0"/>
              </a:spcBef>
              <a:spcAft>
                <a:spcPts val="1600"/>
              </a:spcAft>
              <a:buNone/>
            </a:pPr>
            <a:endParaRPr sz="1600">
              <a:latin typeface="Proxima Nova"/>
              <a:ea typeface="Proxima Nova"/>
              <a:cs typeface="Proxima Nova"/>
              <a:sym typeface="Proxima Nova"/>
            </a:endParaRPr>
          </a:p>
        </p:txBody>
      </p:sp>
      <p:pic>
        <p:nvPicPr>
          <p:cNvPr id="210" name="Google Shape;210;p44" descr="Afficher l'image d'origin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0073" y="1333534"/>
            <a:ext cx="4144495" cy="2327423"/>
          </a:xfrm>
          <a:prstGeom prst="rect">
            <a:avLst/>
          </a:prstGeom>
          <a:noFill/>
          <a:ln>
            <a:noFill/>
          </a:ln>
        </p:spPr>
      </p:pic>
      <p:pic>
        <p:nvPicPr>
          <p:cNvPr id="211" name="Google Shape;211;p44" descr="Afficher l'image d'origin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695309" y="1331861"/>
            <a:ext cx="4158606" cy="2335348"/>
          </a:xfrm>
          <a:prstGeom prst="rect">
            <a:avLst/>
          </a:prstGeom>
          <a:noFill/>
          <a:ln>
            <a:noFill/>
          </a:ln>
        </p:spPr>
      </p:pic>
      <p:sp>
        <p:nvSpPr>
          <p:cNvPr id="212" name="Google Shape;212;p44"/>
          <p:cNvSpPr txBox="1"/>
          <p:nvPr/>
        </p:nvSpPr>
        <p:spPr>
          <a:xfrm>
            <a:off x="213867" y="3780315"/>
            <a:ext cx="3774000"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
                <a:solidFill>
                  <a:srgbClr val="000000"/>
                </a:solidFill>
                <a:latin typeface="Proxima Nova"/>
                <a:ea typeface="Proxima Nova"/>
                <a:cs typeface="Proxima Nova"/>
                <a:sym typeface="Proxima Nova"/>
              </a:rPr>
              <a:t>Il fait – 21°C </a:t>
            </a:r>
            <a:br>
              <a:rPr lang="fr">
                <a:solidFill>
                  <a:srgbClr val="000000"/>
                </a:solidFill>
                <a:latin typeface="Proxima Nova"/>
                <a:ea typeface="Proxima Nova"/>
                <a:cs typeface="Proxima Nova"/>
                <a:sym typeface="Proxima Nova"/>
              </a:rPr>
            </a:br>
            <a:r>
              <a:rPr lang="fr">
                <a:solidFill>
                  <a:srgbClr val="000000"/>
                </a:solidFill>
                <a:latin typeface="Proxima Nova"/>
                <a:ea typeface="Proxima Nova"/>
                <a:cs typeface="Proxima Nova"/>
                <a:sym typeface="Proxima Nova"/>
              </a:rPr>
              <a:t>La nébulosité est de 1%</a:t>
            </a:r>
            <a:endParaRPr>
              <a:latin typeface="Proxima Nova"/>
              <a:ea typeface="Proxima Nova"/>
              <a:cs typeface="Proxima Nova"/>
              <a:sym typeface="Proxima Nova"/>
            </a:endParaRPr>
          </a:p>
          <a:p>
            <a:pPr marL="0" marR="0" lvl="0" indent="0" algn="l" rtl="0">
              <a:spcBef>
                <a:spcPts val="0"/>
              </a:spcBef>
              <a:spcAft>
                <a:spcPts val="0"/>
              </a:spcAft>
              <a:buNone/>
            </a:pPr>
            <a:r>
              <a:rPr lang="fr">
                <a:solidFill>
                  <a:srgbClr val="000000"/>
                </a:solidFill>
                <a:latin typeface="Proxima Nova"/>
                <a:ea typeface="Proxima Nova"/>
                <a:cs typeface="Proxima Nova"/>
                <a:sym typeface="Proxima Nova"/>
              </a:rPr>
              <a:t>L’humidité est de 25 % </a:t>
            </a:r>
            <a:endParaRPr>
              <a:latin typeface="Proxima Nova"/>
              <a:ea typeface="Proxima Nova"/>
              <a:cs typeface="Proxima Nova"/>
              <a:sym typeface="Proxima Nova"/>
            </a:endParaRPr>
          </a:p>
          <a:p>
            <a:pPr marL="0" marR="0" lvl="0" indent="0" algn="l" rtl="0">
              <a:spcBef>
                <a:spcPts val="0"/>
              </a:spcBef>
              <a:spcAft>
                <a:spcPts val="0"/>
              </a:spcAft>
              <a:buNone/>
            </a:pPr>
            <a:r>
              <a:rPr lang="fr">
                <a:solidFill>
                  <a:srgbClr val="000000"/>
                </a:solidFill>
                <a:latin typeface="Proxima Nova"/>
                <a:ea typeface="Proxima Nova"/>
                <a:cs typeface="Proxima Nova"/>
                <a:sym typeface="Proxima Nova"/>
              </a:rPr>
              <a:t>Coordonnées : -70.302347, 49.089568</a:t>
            </a:r>
            <a:endParaRPr>
              <a:latin typeface="Proxima Nova"/>
              <a:ea typeface="Proxima Nova"/>
              <a:cs typeface="Proxima Nova"/>
              <a:sym typeface="Proxima Nova"/>
            </a:endParaRPr>
          </a:p>
        </p:txBody>
      </p:sp>
      <p:sp>
        <p:nvSpPr>
          <p:cNvPr id="213" name="Google Shape;213;p44"/>
          <p:cNvSpPr txBox="1"/>
          <p:nvPr/>
        </p:nvSpPr>
        <p:spPr>
          <a:xfrm>
            <a:off x="4603107" y="3780316"/>
            <a:ext cx="37740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a:latin typeface="Proxima Nova"/>
                <a:ea typeface="Proxima Nova"/>
                <a:cs typeface="Proxima Nova"/>
                <a:sym typeface="Proxima Nova"/>
              </a:rPr>
              <a:t>Il</a:t>
            </a:r>
            <a:r>
              <a:rPr lang="fr" sz="1800">
                <a:solidFill>
                  <a:srgbClr val="000000"/>
                </a:solidFill>
                <a:latin typeface="Calibri"/>
                <a:ea typeface="Calibri"/>
                <a:cs typeface="Calibri"/>
                <a:sym typeface="Calibri"/>
              </a:rPr>
              <a:t> </a:t>
            </a:r>
            <a:r>
              <a:rPr lang="fr">
                <a:latin typeface="Proxima Nova"/>
                <a:ea typeface="Proxima Nova"/>
                <a:cs typeface="Proxima Nova"/>
                <a:sym typeface="Proxima Nova"/>
              </a:rPr>
              <a:t>fait 28°C </a:t>
            </a:r>
            <a:br>
              <a:rPr lang="fr">
                <a:latin typeface="Proxima Nova"/>
                <a:ea typeface="Proxima Nova"/>
                <a:cs typeface="Proxima Nova"/>
                <a:sym typeface="Proxima Nova"/>
              </a:rPr>
            </a:br>
            <a:r>
              <a:rPr lang="fr">
                <a:latin typeface="Proxima Nova"/>
                <a:ea typeface="Proxima Nova"/>
                <a:cs typeface="Proxima Nova"/>
                <a:sym typeface="Proxima Nova"/>
              </a:rPr>
              <a:t>La nébulosité est de 6%</a:t>
            </a: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r>
              <a:rPr lang="fr">
                <a:latin typeface="Proxima Nova"/>
                <a:ea typeface="Proxima Nova"/>
                <a:cs typeface="Proxima Nova"/>
                <a:sym typeface="Proxima Nova"/>
              </a:rPr>
              <a:t>L’humidité est de 67% </a:t>
            </a: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r>
              <a:rPr lang="fr">
                <a:latin typeface="Proxima Nova"/>
                <a:ea typeface="Proxima Nova"/>
                <a:cs typeface="Proxima Nova"/>
                <a:sym typeface="Proxima Nova"/>
              </a:rPr>
              <a:t>Coordonnées : -5.144064, 123.215463</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fr" b="1">
                <a:solidFill>
                  <a:srgbClr val="1B3540"/>
                </a:solidFill>
              </a:rPr>
              <a:t>Partage des </a:t>
            </a:r>
            <a:r>
              <a:rPr lang="fr" b="1"/>
              <a:t>définitions</a:t>
            </a:r>
            <a:endParaRPr>
              <a:solidFill>
                <a:srgbClr val="FA525C"/>
              </a:solidFill>
            </a:endParaRPr>
          </a:p>
        </p:txBody>
      </p:sp>
      <p:sp>
        <p:nvSpPr>
          <p:cNvPr id="219" name="Google Shape;219;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fr">
                <a:latin typeface="Proxima Nova"/>
                <a:ea typeface="Proxima Nova"/>
                <a:cs typeface="Proxima Nova"/>
                <a:sym typeface="Proxima Nova"/>
              </a:rPr>
              <a:t>9</a:t>
            </a:fld>
            <a:endParaRPr>
              <a:latin typeface="Proxima Nova"/>
              <a:ea typeface="Proxima Nova"/>
              <a:cs typeface="Proxima Nova"/>
              <a:sym typeface="Proxima Nova"/>
            </a:endParaRPr>
          </a:p>
        </p:txBody>
      </p:sp>
      <p:sp>
        <p:nvSpPr>
          <p:cNvPr id="220" name="Google Shape;220;p45"/>
          <p:cNvSpPr txBox="1"/>
          <p:nvPr/>
        </p:nvSpPr>
        <p:spPr>
          <a:xfrm>
            <a:off x="934150" y="703050"/>
            <a:ext cx="7402800" cy="18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200">
              <a:solidFill>
                <a:srgbClr val="4285F4"/>
              </a:solidFill>
              <a:latin typeface="Open Sans ExtraBold"/>
              <a:ea typeface="Open Sans ExtraBold"/>
              <a:cs typeface="Open Sans ExtraBold"/>
              <a:sym typeface="Open Sans ExtraBold"/>
            </a:endParaRPr>
          </a:p>
        </p:txBody>
      </p:sp>
      <p:sp>
        <p:nvSpPr>
          <p:cNvPr id="221" name="Google Shape;221;p45"/>
          <p:cNvSpPr txBox="1"/>
          <p:nvPr/>
        </p:nvSpPr>
        <p:spPr>
          <a:xfrm>
            <a:off x="311700" y="641275"/>
            <a:ext cx="7802700" cy="4555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600">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800">
              <a:latin typeface="Proxima Nova"/>
              <a:ea typeface="Proxima Nova"/>
              <a:cs typeface="Proxima Nova"/>
              <a:sym typeface="Proxima Nova"/>
            </a:endParaRPr>
          </a:p>
          <a:p>
            <a:pPr marL="457200" lvl="0" indent="-342900" algn="just" rtl="0">
              <a:lnSpc>
                <a:spcPct val="115000"/>
              </a:lnSpc>
              <a:spcBef>
                <a:spcPts val="0"/>
              </a:spcBef>
              <a:spcAft>
                <a:spcPts val="0"/>
              </a:spcAft>
              <a:buClr>
                <a:srgbClr val="000000"/>
              </a:buClr>
              <a:buSzPts val="1800"/>
              <a:buFont typeface="Proxima Nova"/>
              <a:buChar char="●"/>
            </a:pPr>
            <a:r>
              <a:rPr lang="fr" sz="1800">
                <a:latin typeface="Proxima Nova"/>
                <a:ea typeface="Proxima Nova"/>
                <a:cs typeface="Proxima Nova"/>
                <a:sym typeface="Proxima Nova"/>
              </a:rPr>
              <a:t>Donnée</a:t>
            </a:r>
            <a:endParaRPr sz="1800">
              <a:latin typeface="Proxima Nova"/>
              <a:ea typeface="Proxima Nova"/>
              <a:cs typeface="Proxima Nova"/>
              <a:sym typeface="Proxima Nova"/>
            </a:endParaRPr>
          </a:p>
          <a:p>
            <a:pPr marL="0" lvl="0" indent="0" algn="just" rtl="0">
              <a:lnSpc>
                <a:spcPct val="115000"/>
              </a:lnSpc>
              <a:spcBef>
                <a:spcPts val="0"/>
              </a:spcBef>
              <a:spcAft>
                <a:spcPts val="1600"/>
              </a:spcAft>
              <a:buNone/>
            </a:pPr>
            <a:endParaRPr sz="1600">
              <a:latin typeface="Proxima Nova"/>
              <a:ea typeface="Proxima Nova"/>
              <a:cs typeface="Proxima Nova"/>
              <a:sym typeface="Proxima Nova"/>
            </a:endParaRPr>
          </a:p>
        </p:txBody>
      </p:sp>
      <p:pic>
        <p:nvPicPr>
          <p:cNvPr id="222" name="Google Shape;222;p45" descr="Afficher l'image d'origin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18848" y="1238125"/>
            <a:ext cx="5486075" cy="3657399"/>
          </a:xfrm>
          <a:prstGeom prst="rect">
            <a:avLst/>
          </a:prstGeom>
          <a:noFill/>
          <a:ln>
            <a:noFill/>
          </a:ln>
        </p:spPr>
      </p:pic>
      <p:sp>
        <p:nvSpPr>
          <p:cNvPr id="223" name="Google Shape;223;p45"/>
          <p:cNvSpPr txBox="1"/>
          <p:nvPr/>
        </p:nvSpPr>
        <p:spPr>
          <a:xfrm>
            <a:off x="5432225" y="3858700"/>
            <a:ext cx="2315700" cy="88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b="1">
                <a:solidFill>
                  <a:srgbClr val="18313A"/>
                </a:solidFill>
                <a:latin typeface="Proxima Nova"/>
                <a:ea typeface="Proxima Nova"/>
                <a:cs typeface="Proxima Nova"/>
                <a:sym typeface="Proxima Nova"/>
              </a:rPr>
              <a:t>Source</a:t>
            </a:r>
            <a:r>
              <a:rPr lang="fr">
                <a:solidFill>
                  <a:srgbClr val="18313A"/>
                </a:solidFill>
                <a:latin typeface="Proxima Nova"/>
                <a:ea typeface="Proxima Nova"/>
                <a:cs typeface="Proxima Nova"/>
                <a:sym typeface="Proxima Nova"/>
              </a:rPr>
              <a:t> : revue-cossi.info</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2945</Words>
  <Application>Microsoft Macintosh PowerPoint</Application>
  <PresentationFormat>Affichage à l'écran (16:9)</PresentationFormat>
  <Paragraphs>519</Paragraphs>
  <Slides>74</Slides>
  <Notes>74</Notes>
  <HiddenSlides>0</HiddenSlides>
  <MMClips>0</MMClips>
  <ScaleCrop>false</ScaleCrop>
  <HeadingPairs>
    <vt:vector size="6" baseType="variant">
      <vt:variant>
        <vt:lpstr>Polices utilisées</vt:lpstr>
      </vt:variant>
      <vt:variant>
        <vt:i4>8</vt:i4>
      </vt:variant>
      <vt:variant>
        <vt:lpstr>Thème</vt:lpstr>
      </vt:variant>
      <vt:variant>
        <vt:i4>3</vt:i4>
      </vt:variant>
      <vt:variant>
        <vt:lpstr>Titres des diapositives</vt:lpstr>
      </vt:variant>
      <vt:variant>
        <vt:i4>74</vt:i4>
      </vt:variant>
    </vt:vector>
  </HeadingPairs>
  <TitlesOfParts>
    <vt:vector size="85" baseType="lpstr">
      <vt:lpstr>Proxima Nova</vt:lpstr>
      <vt:lpstr>Open Sans</vt:lpstr>
      <vt:lpstr>Montserrat ExtraBold</vt:lpstr>
      <vt:lpstr>Open Sans ExtraBold</vt:lpstr>
      <vt:lpstr>Alfa Slab One</vt:lpstr>
      <vt:lpstr>Montserrat</vt:lpstr>
      <vt:lpstr>Calibri</vt:lpstr>
      <vt:lpstr>Arial</vt:lpstr>
      <vt:lpstr>Simple Light</vt:lpstr>
      <vt:lpstr>Gameday</vt:lpstr>
      <vt:lpstr>Gameday</vt:lpstr>
      <vt:lpstr>Présentation PowerPoint</vt:lpstr>
      <vt:lpstr>1. Introduction</vt:lpstr>
      <vt:lpstr>Datactivist</vt:lpstr>
      <vt:lpstr>Qui-suis-je</vt:lpstr>
      <vt:lpstr>Objectifs du datasandwich</vt:lpstr>
      <vt:lpstr>2. Qu’est-ce que l’open data ?</vt:lpstr>
      <vt:lpstr>Partage des définitions</vt:lpstr>
      <vt:lpstr>Partage des définitions</vt:lpstr>
      <vt:lpstr>Partage des définitions</vt:lpstr>
      <vt:lpstr>Partage des définitions</vt:lpstr>
      <vt:lpstr>Partage des définitions</vt:lpstr>
      <vt:lpstr>Partage des définitions</vt:lpstr>
      <vt:lpstr>Partage des définitions</vt:lpstr>
      <vt:lpstr>Partage des définitions</vt:lpstr>
      <vt:lpstr>Partage des définitions</vt:lpstr>
      <vt:lpstr>Partage des définitions</vt:lpstr>
      <vt:lpstr>3. Etat des lieux de l’open data en France</vt:lpstr>
      <vt:lpstr>La France dans le monde</vt:lpstr>
      <vt:lpstr>260 collectivités ont ouvert leurs données</vt:lpstr>
      <vt:lpstr>Loi pour une république Numérique :  quel impact ?</vt:lpstr>
      <vt:lpstr>4. À quoi sert  l’open data ?</vt:lpstr>
      <vt:lpstr>4.1. À quoi sert  l’open data ?  ...pour l’organisation</vt:lpstr>
      <vt:lpstr>Valoriser le travail d’une administration ou d’une entreprise</vt:lpstr>
      <vt:lpstr>Valoriser le travail d’une administration ou d’une entreprise</vt:lpstr>
      <vt:lpstr>Valoriser le travail d’une administration ou d’une entreprise</vt:lpstr>
      <vt:lpstr>Servir l’intérêt général via un  service public</vt:lpstr>
      <vt:lpstr>Faire gagner du temps aux différents services</vt:lpstr>
      <vt:lpstr>Ouvrir les possibilités de croisements de données</vt:lpstr>
      <vt:lpstr>Questionner des politiques publiques</vt:lpstr>
      <vt:lpstr>4.2. À quoi sert  l’open data ?  ...pour les systèmes d’information</vt:lpstr>
      <vt:lpstr>Améliorer la qualité des données</vt:lpstr>
      <vt:lpstr>Améliorer la qualité des données</vt:lpstr>
      <vt:lpstr>Améliorer la qualité des données</vt:lpstr>
      <vt:lpstr>Améliorer la qualité des données</vt:lpstr>
      <vt:lpstr>Améliorer la qualité des données</vt:lpstr>
      <vt:lpstr>Mieux connaître les systèmes d’information </vt:lpstr>
      <vt:lpstr>Révéler des enjeux de souveraineté  sur les données et des SI </vt:lpstr>
      <vt:lpstr>4.3. À quoi sert  l’open data ?  ...pour le citoyen et la recherche</vt:lpstr>
      <vt:lpstr>Pour la transparence de l’action publique  </vt:lpstr>
      <vt:lpstr>Pour la transparence de l’action publique  </vt:lpstr>
      <vt:lpstr>Pour impliquer davantage les citoyens dans les démarches de concertation  </vt:lpstr>
      <vt:lpstr>Pour être plus forts ensemble, et plus souverains de nos données  </vt:lpstr>
      <vt:lpstr>Pour être plus forts ensemble, et plus souverains de nos données  </vt:lpstr>
      <vt:lpstr>Pour être plus forts ensemble, et plus souverains de nos données  </vt:lpstr>
      <vt:lpstr>Pour être plus forts ensemble, et plus souverains de nos données  </vt:lpstr>
      <vt:lpstr>Pour être plus forts ensemble, et plus souverains de nos données  </vt:lpstr>
      <vt:lpstr>Pour être plus forts ensemble, et plus souverains de nos données  </vt:lpstr>
      <vt:lpstr>Pour être plus forts ensemble, et plus souverains de nos données  </vt:lpstr>
      <vt:lpstr>Pour la data science et les savoirs ouverts  </vt:lpstr>
      <vt:lpstr>Pour la data science et les savoirs ouverts  </vt:lpstr>
      <vt:lpstr>Pour la data science et les savoirs ouverts  </vt:lpstr>
      <vt:lpstr>Pour la data science et les savoirs ouverts  </vt:lpstr>
      <vt:lpstr>Pour la data science et les savoirs ouverts  </vt:lpstr>
      <vt:lpstr>Pour réduire les asymétries d’information  </vt:lpstr>
      <vt:lpstr>Pour le data journalisme  </vt:lpstr>
      <vt:lpstr>Pour le data journalisme  </vt:lpstr>
      <vt:lpstr>4.4. À quoi sert  l’open data ?  ...pour la création de valeur économique et sociale</vt:lpstr>
      <vt:lpstr>Garder en tête : l’open data est un investissement de long terme </vt:lpstr>
      <vt:lpstr>Permettre le développement de  nouveaux services</vt:lpstr>
      <vt:lpstr>Permettre le développement de  nouveaux services</vt:lpstr>
      <vt:lpstr>Permettre le développement de  nouveaux services</vt:lpstr>
      <vt:lpstr>Permettre le développement de  nouveaux services</vt:lpstr>
      <vt:lpstr>Permettre l’intégration des données par des applications existantes</vt:lpstr>
      <vt:lpstr>Pour l’attractivité du territoire  </vt:lpstr>
      <vt:lpstr>Pour améliorer l’efficience des services </vt:lpstr>
      <vt:lpstr>Pour améliorer l’efficience des services </vt:lpstr>
      <vt:lpstr>5. Quelques anecdotes</vt:lpstr>
      <vt:lpstr>Cela ne serait jamais arrivé avec l’open data</vt:lpstr>
      <vt:lpstr>C’est arrivé  grâce à l’open data</vt:lpstr>
      <vt:lpstr>C’est arrivé  grâce à l’open data</vt:lpstr>
      <vt:lpstr>C’est arrivé  grâce à l’open data</vt:lpstr>
      <vt:lpstr>6. Un dernier point ?</vt:lpstr>
      <vt:lpstr>Il est  impossible de recenser toutes les utilisations de l’open data</vt:lpstr>
      <vt:lpstr>7. Questions - réponses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Microsoft Office User</cp:lastModifiedBy>
  <cp:revision>1</cp:revision>
  <dcterms:modified xsi:type="dcterms:W3CDTF">2018-12-03T12:18:36Z</dcterms:modified>
</cp:coreProperties>
</file>